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3"/>
  </p:notesMasterIdLst>
  <p:sldIdLst>
    <p:sldId id="256" r:id="rId2"/>
    <p:sldId id="260" r:id="rId3"/>
    <p:sldId id="262" r:id="rId4"/>
    <p:sldId id="261" r:id="rId5"/>
    <p:sldId id="263" r:id="rId6"/>
    <p:sldId id="259" r:id="rId7"/>
    <p:sldId id="257" r:id="rId8"/>
    <p:sldId id="25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76" d="100"/>
          <a:sy n="76" d="100"/>
        </p:scale>
        <p:origin x="-120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1B920-2E47-6E4B-A962-7765C6C79F5E}" type="datetimeFigureOut">
              <a:rPr lang="en-US" smtClean="0"/>
              <a:pPr/>
              <a:t>5/14/2013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C6144-0559-554D-99E3-CA7342F05920}" type="slidenum">
              <a:rPr lang="en-US" smtClean="0"/>
              <a:pPr/>
              <a:t>‹#›</a:t>
            </a:fld>
            <a:endParaRPr lang="en-US"/>
          </a:p>
        </p:txBody>
      </p:sp>
    </p:spTree>
    <p:extLst>
      <p:ext uri="{BB962C8B-B14F-4D97-AF65-F5344CB8AC3E}">
        <p14:creationId xmlns:p14="http://schemas.microsoft.com/office/powerpoint/2010/main" xmlns="" val="3465380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a:t>
            </a:fld>
            <a:endParaRPr lang="en-US"/>
          </a:p>
        </p:txBody>
      </p:sp>
    </p:spTree>
    <p:extLst>
      <p:ext uri="{BB962C8B-B14F-4D97-AF65-F5344CB8AC3E}">
        <p14:creationId xmlns:p14="http://schemas.microsoft.com/office/powerpoint/2010/main" xmlns="" val="23888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10</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11</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12</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13</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14</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15</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16</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17</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18</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19</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a:t>
            </a:fld>
            <a:endParaRPr lang="en-US"/>
          </a:p>
        </p:txBody>
      </p:sp>
    </p:spTree>
    <p:extLst>
      <p:ext uri="{BB962C8B-B14F-4D97-AF65-F5344CB8AC3E}">
        <p14:creationId xmlns:p14="http://schemas.microsoft.com/office/powerpoint/2010/main" xmlns="" val="238882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20</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21</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22</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23</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24</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25</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26</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27</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28</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29</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a:t>
            </a:fld>
            <a:endParaRPr lang="en-US"/>
          </a:p>
        </p:txBody>
      </p:sp>
    </p:spTree>
    <p:extLst>
      <p:ext uri="{BB962C8B-B14F-4D97-AF65-F5344CB8AC3E}">
        <p14:creationId xmlns:p14="http://schemas.microsoft.com/office/powerpoint/2010/main" xmlns="" val="238882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30</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31</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32</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33</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34</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35</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36</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37</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38</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39</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a:t>
            </a:fld>
            <a:endParaRPr lang="en-US"/>
          </a:p>
        </p:txBody>
      </p:sp>
    </p:spTree>
    <p:extLst>
      <p:ext uri="{BB962C8B-B14F-4D97-AF65-F5344CB8AC3E}">
        <p14:creationId xmlns:p14="http://schemas.microsoft.com/office/powerpoint/2010/main" xmlns="" val="238882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40</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41</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42</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43</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44</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45</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46</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47</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48</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49</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a:t>
            </a:fld>
            <a:endParaRPr lang="en-US"/>
          </a:p>
        </p:txBody>
      </p:sp>
    </p:spTree>
    <p:extLst>
      <p:ext uri="{BB962C8B-B14F-4D97-AF65-F5344CB8AC3E}">
        <p14:creationId xmlns:p14="http://schemas.microsoft.com/office/powerpoint/2010/main" xmlns="" val="238882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50</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51</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52</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53</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54</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55</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56</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57</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58</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59</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6</a:t>
            </a:fld>
            <a:endParaRPr lang="en-US"/>
          </a:p>
        </p:txBody>
      </p:sp>
    </p:spTree>
    <p:extLst>
      <p:ext uri="{BB962C8B-B14F-4D97-AF65-F5344CB8AC3E}">
        <p14:creationId xmlns:p14="http://schemas.microsoft.com/office/powerpoint/2010/main" xmlns="" val="2388824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60</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61</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7</a:t>
            </a:fld>
            <a:endParaRPr lang="en-US"/>
          </a:p>
        </p:txBody>
      </p:sp>
    </p:spTree>
    <p:extLst>
      <p:ext uri="{BB962C8B-B14F-4D97-AF65-F5344CB8AC3E}">
        <p14:creationId xmlns:p14="http://schemas.microsoft.com/office/powerpoint/2010/main" xmlns="" val="210152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8</a:t>
            </a:fld>
            <a:endParaRPr lang="en-US"/>
          </a:p>
        </p:txBody>
      </p:sp>
    </p:spTree>
    <p:extLst>
      <p:ext uri="{BB962C8B-B14F-4D97-AF65-F5344CB8AC3E}">
        <p14:creationId xmlns:p14="http://schemas.microsoft.com/office/powerpoint/2010/main" xmlns="" val="383478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144-0559-554D-99E3-CA7342F05920}" type="slidenum">
              <a:rPr lang="en-US" smtClean="0"/>
              <a:pPr/>
              <a:t>9</a:t>
            </a:fld>
            <a:endParaRPr lang="en-US"/>
          </a:p>
        </p:txBody>
      </p:sp>
    </p:spTree>
    <p:extLst>
      <p:ext uri="{BB962C8B-B14F-4D97-AF65-F5344CB8AC3E}">
        <p14:creationId xmlns:p14="http://schemas.microsoft.com/office/powerpoint/2010/main" xmlns="" val="383478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F385732-9BCE-0943-B922-32C330EE80CC}" type="datetimeFigureOut">
              <a:rPr lang="en-US" smtClean="0"/>
              <a:pPr/>
              <a:t>5/14/2013</a:t>
            </a:fld>
            <a:endParaRPr lang="en-US"/>
          </a:p>
        </p:txBody>
      </p:sp>
      <p:sp>
        <p:nvSpPr>
          <p:cNvPr id="16" name="Slide Number Placeholder 15"/>
          <p:cNvSpPr>
            <a:spLocks noGrp="1"/>
          </p:cNvSpPr>
          <p:nvPr>
            <p:ph type="sldNum" sz="quarter" idx="11"/>
          </p:nvPr>
        </p:nvSpPr>
        <p:spPr/>
        <p:txBody>
          <a:bodyPr/>
          <a:lstStyle/>
          <a:p>
            <a:fld id="{DE43A9E2-CE29-7843-96F2-EB548994CBA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385732-9BCE-0943-B922-32C330EE80C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3A9E2-CE29-7843-96F2-EB548994CB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385732-9BCE-0943-B922-32C330EE80C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3A9E2-CE29-7843-96F2-EB548994CB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F385732-9BCE-0943-B922-32C330EE80CC}" type="datetimeFigureOut">
              <a:rPr lang="en-US" smtClean="0"/>
              <a:pPr/>
              <a:t>5/14/2013</a:t>
            </a:fld>
            <a:endParaRPr lang="en-US"/>
          </a:p>
        </p:txBody>
      </p:sp>
      <p:sp>
        <p:nvSpPr>
          <p:cNvPr id="15" name="Slide Number Placeholder 14"/>
          <p:cNvSpPr>
            <a:spLocks noGrp="1"/>
          </p:cNvSpPr>
          <p:nvPr>
            <p:ph type="sldNum" sz="quarter" idx="15"/>
          </p:nvPr>
        </p:nvSpPr>
        <p:spPr/>
        <p:txBody>
          <a:bodyPr/>
          <a:lstStyle>
            <a:lvl1pPr algn="ctr">
              <a:defRPr/>
            </a:lvl1pPr>
          </a:lstStyle>
          <a:p>
            <a:fld id="{DE43A9E2-CE29-7843-96F2-EB548994CBA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385732-9BCE-0943-B922-32C330EE80C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3A9E2-CE29-7843-96F2-EB548994CBA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385732-9BCE-0943-B922-32C330EE80C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3A9E2-CE29-7843-96F2-EB548994CBA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E43A9E2-CE29-7843-96F2-EB548994CBA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9F385732-9BCE-0943-B922-32C330EE80CC}" type="datetimeFigureOut">
              <a:rPr lang="en-US" smtClean="0"/>
              <a:pPr/>
              <a:t>5/14/2013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385732-9BCE-0943-B922-32C330EE80CC}"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3A9E2-CE29-7843-96F2-EB548994CBA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5732-9BCE-0943-B922-32C330EE80CC}" type="datetimeFigureOut">
              <a:rPr lang="en-US" smtClean="0"/>
              <a:pPr/>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3A9E2-CE29-7843-96F2-EB548994CB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F385732-9BCE-0943-B922-32C330EE80CC}" type="datetimeFigureOut">
              <a:rPr lang="en-US" smtClean="0"/>
              <a:pPr/>
              <a:t>5/14/2013</a:t>
            </a:fld>
            <a:endParaRPr lang="en-US"/>
          </a:p>
        </p:txBody>
      </p:sp>
      <p:sp>
        <p:nvSpPr>
          <p:cNvPr id="9" name="Slide Number Placeholder 8"/>
          <p:cNvSpPr>
            <a:spLocks noGrp="1"/>
          </p:cNvSpPr>
          <p:nvPr>
            <p:ph type="sldNum" sz="quarter" idx="15"/>
          </p:nvPr>
        </p:nvSpPr>
        <p:spPr/>
        <p:txBody>
          <a:bodyPr/>
          <a:lstStyle/>
          <a:p>
            <a:fld id="{DE43A9E2-CE29-7843-96F2-EB548994CBA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F385732-9BCE-0943-B922-32C330EE80CC}" type="datetimeFigureOut">
              <a:rPr lang="en-US" smtClean="0"/>
              <a:pPr/>
              <a:t>5/14/2013</a:t>
            </a:fld>
            <a:endParaRPr lang="en-US"/>
          </a:p>
        </p:txBody>
      </p:sp>
      <p:sp>
        <p:nvSpPr>
          <p:cNvPr id="9" name="Slide Number Placeholder 8"/>
          <p:cNvSpPr>
            <a:spLocks noGrp="1"/>
          </p:cNvSpPr>
          <p:nvPr>
            <p:ph type="sldNum" sz="quarter" idx="11"/>
          </p:nvPr>
        </p:nvSpPr>
        <p:spPr/>
        <p:txBody>
          <a:bodyPr/>
          <a:lstStyle/>
          <a:p>
            <a:fld id="{DE43A9E2-CE29-7843-96F2-EB548994CBA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F385732-9BCE-0943-B922-32C330EE80CC}" type="datetimeFigureOut">
              <a:rPr lang="en-US" smtClean="0"/>
              <a:pPr/>
              <a:t>5/14/2013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E43A9E2-CE29-7843-96F2-EB548994CBA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0647" y="5628836"/>
            <a:ext cx="4972832" cy="809542"/>
          </a:xfrm>
        </p:spPr>
        <p:txBody>
          <a:bodyPr/>
          <a:lstStyle/>
          <a:p>
            <a:r>
              <a:rPr lang="en-US" sz="2400" dirty="0" smtClean="0"/>
              <a:t>Advocacy for Democracy, Elections and Governance</a:t>
            </a:r>
          </a:p>
          <a:p>
            <a:endParaRPr lang="en-US" sz="2400" dirty="0"/>
          </a:p>
          <a:p>
            <a:endParaRPr lang="en-US" sz="2400" dirty="0"/>
          </a:p>
        </p:txBody>
      </p:sp>
      <p:sp>
        <p:nvSpPr>
          <p:cNvPr id="2" name="Title 1"/>
          <p:cNvSpPr>
            <a:spLocks noGrp="1"/>
          </p:cNvSpPr>
          <p:nvPr>
            <p:ph type="ctrTitle"/>
          </p:nvPr>
        </p:nvSpPr>
        <p:spPr>
          <a:xfrm>
            <a:off x="331940" y="632066"/>
            <a:ext cx="8305800" cy="1981200"/>
          </a:xfrm>
        </p:spPr>
        <p:txBody>
          <a:bodyPr>
            <a:normAutofit/>
          </a:bodyPr>
          <a:lstStyle/>
          <a:p>
            <a:r>
              <a:rPr lang="en-US" dirty="0" smtClean="0"/>
              <a:t>Blending distinctions and disjunctions</a:t>
            </a:r>
            <a:endParaRPr lang="en-US" dirty="0"/>
          </a:p>
        </p:txBody>
      </p:sp>
      <p:pic>
        <p:nvPicPr>
          <p:cNvPr id="2050" name="Picture 2" descr="C:\Users\November 22\Pictures\44463_415280115234410_1803955394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2924" y="2613266"/>
            <a:ext cx="5753100" cy="3086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05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heart of advocacy is </a:t>
            </a:r>
            <a:r>
              <a:rPr lang="en-US" dirty="0" smtClean="0">
                <a:solidFill>
                  <a:srgbClr val="FF0000"/>
                </a:solidFill>
              </a:rPr>
              <a:t>strategic communication</a:t>
            </a:r>
          </a:p>
          <a:p>
            <a:endParaRPr lang="en-US" dirty="0">
              <a:solidFill>
                <a:srgbClr val="FF0000"/>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Things to Know</a:t>
            </a:r>
            <a:endParaRPr lang="en-US" dirty="0"/>
          </a:p>
        </p:txBody>
      </p:sp>
      <p:pic>
        <p:nvPicPr>
          <p:cNvPr id="6146" name="Picture 2" descr="C:\Users\November 22\Pictures\544872_10151588152502354_1906070290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03747" y="2329841"/>
            <a:ext cx="5849655" cy="41836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5208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heart of advocacy is </a:t>
            </a:r>
            <a:r>
              <a:rPr lang="en-US" dirty="0" smtClean="0">
                <a:solidFill>
                  <a:srgbClr val="FF0000"/>
                </a:solidFill>
              </a:rPr>
              <a:t>strategic communication</a:t>
            </a:r>
          </a:p>
          <a:p>
            <a:endParaRPr lang="en-US" dirty="0">
              <a:solidFill>
                <a:srgbClr val="FF0000"/>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Things to Know</a:t>
            </a:r>
            <a:endParaRPr lang="en-US" dirty="0"/>
          </a:p>
        </p:txBody>
      </p:sp>
      <p:pic>
        <p:nvPicPr>
          <p:cNvPr id="7170" name="Picture 2" descr="C:\Users\November 22\Pictures\557006_475396199148223_1244513218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492680"/>
            <a:ext cx="3613759" cy="360332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Content Placeholder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a:xfrm>
            <a:off x="4647156" y="2292263"/>
            <a:ext cx="4255327" cy="3803737"/>
          </a:xfrm>
          <a:prstGeom prst="rect">
            <a:avLst/>
          </a:prstGeom>
        </p:spPr>
      </p:pic>
    </p:spTree>
    <p:extLst>
      <p:ext uri="{BB962C8B-B14F-4D97-AF65-F5344CB8AC3E}">
        <p14:creationId xmlns:p14="http://schemas.microsoft.com/office/powerpoint/2010/main" xmlns="" val="52955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heart of advocacy is </a:t>
            </a:r>
            <a:r>
              <a:rPr lang="en-US" dirty="0" smtClean="0">
                <a:solidFill>
                  <a:srgbClr val="FF0000"/>
                </a:solidFill>
              </a:rPr>
              <a:t>strategic communication</a:t>
            </a:r>
          </a:p>
          <a:p>
            <a:endParaRPr lang="en-US" dirty="0">
              <a:solidFill>
                <a:srgbClr val="FF0000"/>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Things to Know</a:t>
            </a:r>
            <a:endParaRPr lang="en-US" dirty="0"/>
          </a:p>
        </p:txBody>
      </p:sp>
      <p:pic>
        <p:nvPicPr>
          <p:cNvPr id="7" name="Picture 63" descr="H:\home\user\pictures\blind man-1 copy nigh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4712" y="2054268"/>
            <a:ext cx="7152362" cy="4704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3927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FF0000"/>
              </a:solidFill>
            </a:endParaRPr>
          </a:p>
          <a:p>
            <a:r>
              <a:rPr lang="en-US" dirty="0" smtClean="0">
                <a:solidFill>
                  <a:schemeClr val="bg1"/>
                </a:solidFill>
              </a:rPr>
              <a:t>What is advocacy?</a:t>
            </a:r>
          </a:p>
          <a:p>
            <a:r>
              <a:rPr lang="en-US" dirty="0" smtClean="0">
                <a:solidFill>
                  <a:schemeClr val="bg1"/>
                </a:solidFill>
              </a:rPr>
              <a:t>What type of activities does advocacy involve?</a:t>
            </a:r>
          </a:p>
          <a:p>
            <a:r>
              <a:rPr lang="en-US" dirty="0" smtClean="0">
                <a:solidFill>
                  <a:schemeClr val="bg1"/>
                </a:solidFill>
              </a:rPr>
              <a:t>Name three outcomes of effective advocacy?</a:t>
            </a:r>
          </a:p>
          <a:p>
            <a:endParaRPr lang="en-US" dirty="0">
              <a:solidFill>
                <a:schemeClr val="bg1"/>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Things to Know: </a:t>
            </a:r>
            <a:r>
              <a:rPr lang="en-US" sz="3600" dirty="0" smtClean="0">
                <a:solidFill>
                  <a:srgbClr val="FF0000"/>
                </a:solidFill>
              </a:rPr>
              <a:t>Understanding advocacy</a:t>
            </a:r>
            <a:endParaRPr lang="en-US" sz="3600" dirty="0">
              <a:solidFill>
                <a:srgbClr val="FF0000"/>
              </a:solidFill>
            </a:endParaRPr>
          </a:p>
        </p:txBody>
      </p:sp>
    </p:spTree>
    <p:extLst>
      <p:ext uri="{BB962C8B-B14F-4D97-AF65-F5344CB8AC3E}">
        <p14:creationId xmlns:p14="http://schemas.microsoft.com/office/powerpoint/2010/main" xmlns="" val="3771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FF0000"/>
              </a:solidFill>
            </a:endParaRPr>
          </a:p>
          <a:p>
            <a:r>
              <a:rPr lang="en-US" dirty="0" smtClean="0">
                <a:solidFill>
                  <a:schemeClr val="bg1"/>
                </a:solidFill>
              </a:rPr>
              <a:t>Advocacy consist of organized efforts and actions that use the instruments of democracy to establish and implement laws and policies that will create a just and equitable society. These instruments include elections, mass mobilization, civil action (including civil disobedience), lobbying, negotiations, bargaining and court action</a:t>
            </a:r>
          </a:p>
          <a:p>
            <a:pPr marL="0" indent="0">
              <a:buNone/>
            </a:pPr>
            <a:endParaRPr lang="en-US" dirty="0">
              <a:solidFill>
                <a:schemeClr val="bg1"/>
              </a:solidFill>
            </a:endParaRPr>
          </a:p>
          <a:p>
            <a:pPr marL="0" indent="0">
              <a:buNone/>
            </a:pPr>
            <a:r>
              <a:rPr lang="en-US" b="1" dirty="0" smtClean="0">
                <a:solidFill>
                  <a:schemeClr val="bg1"/>
                </a:solidFill>
              </a:rPr>
              <a:t>David Cohen</a:t>
            </a:r>
            <a:endParaRPr lang="en-US" b="1" dirty="0">
              <a:solidFill>
                <a:schemeClr val="bg1"/>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Things to Know: </a:t>
            </a:r>
            <a:r>
              <a:rPr lang="en-US" sz="3600" dirty="0" smtClean="0">
                <a:solidFill>
                  <a:srgbClr val="FF0000"/>
                </a:solidFill>
              </a:rPr>
              <a:t>Understanding advocacy</a:t>
            </a:r>
            <a:endParaRPr lang="en-US" sz="3600" dirty="0">
              <a:solidFill>
                <a:srgbClr val="FF0000"/>
              </a:solidFill>
            </a:endParaRPr>
          </a:p>
        </p:txBody>
      </p:sp>
    </p:spTree>
    <p:extLst>
      <p:ext uri="{BB962C8B-B14F-4D97-AF65-F5344CB8AC3E}">
        <p14:creationId xmlns:p14="http://schemas.microsoft.com/office/powerpoint/2010/main" xmlns="" val="4126038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FF0000"/>
              </a:solidFill>
            </a:endParaRPr>
          </a:p>
          <a:p>
            <a:endParaRPr lang="en-US" dirty="0" smtClean="0">
              <a:solidFill>
                <a:schemeClr val="bg1"/>
              </a:solidFill>
            </a:endParaRPr>
          </a:p>
          <a:p>
            <a:r>
              <a:rPr lang="en-US" dirty="0" smtClean="0">
                <a:solidFill>
                  <a:schemeClr val="bg1"/>
                </a:solidFill>
              </a:rPr>
              <a:t>It may be conducted at local, national or international levels</a:t>
            </a:r>
          </a:p>
          <a:p>
            <a:r>
              <a:rPr lang="en-US" dirty="0" smtClean="0">
                <a:solidFill>
                  <a:schemeClr val="bg1"/>
                </a:solidFill>
              </a:rPr>
              <a:t>It may be conducted at all three levels</a:t>
            </a:r>
          </a:p>
          <a:p>
            <a:r>
              <a:rPr lang="en-US" dirty="0" smtClean="0">
                <a:solidFill>
                  <a:schemeClr val="bg1"/>
                </a:solidFill>
              </a:rPr>
              <a:t>You could be lobbying, mobilizing people at the grass root, leading strategic litigation, working with the media to raise awareness or build visibility or leading a protest or a demonstration</a:t>
            </a:r>
          </a:p>
          <a:p>
            <a:pPr marL="0" indent="0">
              <a:buNone/>
            </a:pPr>
            <a:endParaRPr lang="en-US" dirty="0">
              <a:solidFill>
                <a:schemeClr val="bg1"/>
              </a:solidFill>
            </a:endParaRPr>
          </a:p>
        </p:txBody>
      </p:sp>
      <p:sp>
        <p:nvSpPr>
          <p:cNvPr id="2" name="Title 1"/>
          <p:cNvSpPr>
            <a:spLocks noGrp="1"/>
          </p:cNvSpPr>
          <p:nvPr>
            <p:ph type="title"/>
          </p:nvPr>
        </p:nvSpPr>
        <p:spPr/>
        <p:txBody>
          <a:bodyPr>
            <a:normAutofit fontScale="90000"/>
          </a:bodyPr>
          <a:lstStyle/>
          <a:p>
            <a:r>
              <a:rPr lang="en-US" dirty="0" smtClean="0"/>
              <a:t>Things to Know: </a:t>
            </a:r>
            <a:r>
              <a:rPr lang="en-US" sz="3600" dirty="0" smtClean="0">
                <a:solidFill>
                  <a:srgbClr val="FF0000"/>
                </a:solidFill>
              </a:rPr>
              <a:t>Understanding advocacy</a:t>
            </a:r>
            <a:endParaRPr lang="en-US" sz="3600" dirty="0">
              <a:solidFill>
                <a:srgbClr val="FF0000"/>
              </a:solidFill>
            </a:endParaRPr>
          </a:p>
        </p:txBody>
      </p:sp>
    </p:spTree>
    <p:extLst>
      <p:ext uri="{BB962C8B-B14F-4D97-AF65-F5344CB8AC3E}">
        <p14:creationId xmlns:p14="http://schemas.microsoft.com/office/powerpoint/2010/main" xmlns="" val="3937593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FF0000"/>
              </a:solidFill>
            </a:endParaRPr>
          </a:p>
          <a:p>
            <a:endParaRPr lang="en-US" dirty="0" smtClean="0">
              <a:solidFill>
                <a:schemeClr val="bg1"/>
              </a:solidFill>
            </a:endParaRPr>
          </a:p>
          <a:p>
            <a:r>
              <a:rPr lang="en-US" dirty="0" smtClean="0">
                <a:solidFill>
                  <a:schemeClr val="bg1"/>
                </a:solidFill>
              </a:rPr>
              <a:t>Advocacy maybe </a:t>
            </a:r>
            <a:r>
              <a:rPr lang="en-US" b="1" dirty="0" smtClean="0">
                <a:solidFill>
                  <a:schemeClr val="bg1"/>
                </a:solidFill>
              </a:rPr>
              <a:t>Adversarial: </a:t>
            </a:r>
            <a:r>
              <a:rPr lang="en-US" dirty="0" smtClean="0">
                <a:solidFill>
                  <a:schemeClr val="bg1"/>
                </a:solidFill>
              </a:rPr>
              <a:t>expressing opposition, protest, and dissent</a:t>
            </a:r>
            <a:r>
              <a:rPr lang="en-US" dirty="0">
                <a:solidFill>
                  <a:schemeClr val="bg1"/>
                </a:solidFill>
              </a:rPr>
              <a:t> </a:t>
            </a:r>
            <a:r>
              <a:rPr lang="en-US" dirty="0" smtClean="0">
                <a:solidFill>
                  <a:schemeClr val="bg1"/>
                </a:solidFill>
              </a:rPr>
              <a:t>or </a:t>
            </a:r>
          </a:p>
          <a:p>
            <a:r>
              <a:rPr lang="en-US" dirty="0" smtClean="0">
                <a:solidFill>
                  <a:schemeClr val="bg1"/>
                </a:solidFill>
              </a:rPr>
              <a:t>It may be </a:t>
            </a:r>
            <a:r>
              <a:rPr lang="en-US" b="1" dirty="0" smtClean="0">
                <a:solidFill>
                  <a:schemeClr val="bg1"/>
                </a:solidFill>
              </a:rPr>
              <a:t>Negotiated: </a:t>
            </a:r>
            <a:r>
              <a:rPr lang="en-US" dirty="0" smtClean="0">
                <a:solidFill>
                  <a:schemeClr val="bg1"/>
                </a:solidFill>
              </a:rPr>
              <a:t>engaging with decision makers and building consensus and compromise or </a:t>
            </a:r>
          </a:p>
          <a:p>
            <a:r>
              <a:rPr lang="en-US" dirty="0" smtClean="0">
                <a:solidFill>
                  <a:schemeClr val="bg1"/>
                </a:solidFill>
              </a:rPr>
              <a:t>It maybe </a:t>
            </a:r>
            <a:r>
              <a:rPr lang="en-US" b="1" dirty="0" smtClean="0">
                <a:solidFill>
                  <a:schemeClr val="bg1"/>
                </a:solidFill>
              </a:rPr>
              <a:t>Both </a:t>
            </a:r>
            <a:endParaRPr lang="en-US" dirty="0" smtClean="0">
              <a:solidFill>
                <a:schemeClr val="bg1"/>
              </a:solidFill>
            </a:endParaRPr>
          </a:p>
        </p:txBody>
      </p:sp>
      <p:sp>
        <p:nvSpPr>
          <p:cNvPr id="2" name="Title 1"/>
          <p:cNvSpPr>
            <a:spLocks noGrp="1"/>
          </p:cNvSpPr>
          <p:nvPr>
            <p:ph type="title"/>
          </p:nvPr>
        </p:nvSpPr>
        <p:spPr/>
        <p:txBody>
          <a:bodyPr>
            <a:normAutofit fontScale="90000"/>
          </a:bodyPr>
          <a:lstStyle/>
          <a:p>
            <a:r>
              <a:rPr lang="en-US" dirty="0" smtClean="0"/>
              <a:t>Things to Know: </a:t>
            </a:r>
            <a:r>
              <a:rPr lang="en-US" sz="3600" dirty="0" smtClean="0">
                <a:solidFill>
                  <a:srgbClr val="FF0000"/>
                </a:solidFill>
              </a:rPr>
              <a:t>Understanding advocacy</a:t>
            </a:r>
            <a:endParaRPr lang="en-US" sz="3600" dirty="0">
              <a:solidFill>
                <a:srgbClr val="FF0000"/>
              </a:solidFill>
            </a:endParaRPr>
          </a:p>
        </p:txBody>
      </p:sp>
    </p:spTree>
    <p:extLst>
      <p:ext uri="{BB962C8B-B14F-4D97-AF65-F5344CB8AC3E}">
        <p14:creationId xmlns:p14="http://schemas.microsoft.com/office/powerpoint/2010/main" xmlns="" val="334579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FF0000"/>
              </a:solidFill>
            </a:endParaRPr>
          </a:p>
          <a:p>
            <a:endParaRPr lang="en-US" dirty="0" smtClean="0">
              <a:solidFill>
                <a:schemeClr val="bg1"/>
              </a:solidFill>
            </a:endParaRPr>
          </a:p>
          <a:p>
            <a:r>
              <a:rPr lang="en-US" b="1" dirty="0" smtClean="0">
                <a:solidFill>
                  <a:schemeClr val="bg1"/>
                </a:solidFill>
              </a:rPr>
              <a:t> </a:t>
            </a:r>
            <a:r>
              <a:rPr lang="en-US" dirty="0" smtClean="0">
                <a:solidFill>
                  <a:schemeClr val="bg1"/>
                </a:solidFill>
              </a:rPr>
              <a:t>what are the factors or actors external to your organization, that has had an impact (negative or positive) on your previous efforts to advocate </a:t>
            </a:r>
          </a:p>
          <a:p>
            <a:r>
              <a:rPr lang="en-US" dirty="0" smtClean="0">
                <a:solidFill>
                  <a:schemeClr val="bg1"/>
                </a:solidFill>
              </a:rPr>
              <a:t>What are the factors and actors internal to your organization that has had an impact (negative or positive) on your previous efforts to advocate</a:t>
            </a:r>
          </a:p>
          <a:p>
            <a:endParaRPr lang="en-US" dirty="0" smtClean="0">
              <a:solidFill>
                <a:schemeClr val="bg1"/>
              </a:solidFill>
            </a:endParaRPr>
          </a:p>
        </p:txBody>
      </p:sp>
      <p:sp>
        <p:nvSpPr>
          <p:cNvPr id="2" name="Title 1"/>
          <p:cNvSpPr>
            <a:spLocks noGrp="1"/>
          </p:cNvSpPr>
          <p:nvPr>
            <p:ph type="title"/>
          </p:nvPr>
        </p:nvSpPr>
        <p:spPr>
          <a:xfrm>
            <a:off x="457200" y="517742"/>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Scanning your advocacy environment</a:t>
            </a:r>
            <a:endParaRPr lang="en-US" sz="3600" dirty="0">
              <a:solidFill>
                <a:srgbClr val="FF0000"/>
              </a:solidFill>
            </a:endParaRPr>
          </a:p>
        </p:txBody>
      </p:sp>
    </p:spTree>
    <p:extLst>
      <p:ext uri="{BB962C8B-B14F-4D97-AF65-F5344CB8AC3E}">
        <p14:creationId xmlns:p14="http://schemas.microsoft.com/office/powerpoint/2010/main" xmlns="" val="221921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Develop the </a:t>
            </a:r>
            <a:r>
              <a:rPr lang="en-US" b="1" dirty="0" smtClean="0">
                <a:solidFill>
                  <a:schemeClr val="bg1"/>
                </a:solidFill>
              </a:rPr>
              <a:t>message- </a:t>
            </a:r>
            <a:r>
              <a:rPr lang="en-US" dirty="0" smtClean="0">
                <a:solidFill>
                  <a:schemeClr val="bg1"/>
                </a:solidFill>
              </a:rPr>
              <a:t>by clearly defining the issue, determine the outcome, determine the institutions and players capable of delivering the outcomes, package the message to suit different advocacy targets</a:t>
            </a:r>
          </a:p>
          <a:p>
            <a:r>
              <a:rPr lang="en-US" dirty="0" smtClean="0">
                <a:solidFill>
                  <a:schemeClr val="bg1"/>
                </a:solidFill>
              </a:rPr>
              <a:t>Define the </a:t>
            </a:r>
            <a:r>
              <a:rPr lang="en-US" b="1" dirty="0" smtClean="0">
                <a:solidFill>
                  <a:schemeClr val="bg1"/>
                </a:solidFill>
              </a:rPr>
              <a:t>messenger- </a:t>
            </a:r>
            <a:r>
              <a:rPr lang="en-US" dirty="0" smtClean="0">
                <a:solidFill>
                  <a:schemeClr val="bg1"/>
                </a:solidFill>
              </a:rPr>
              <a:t>who will be the face of your message for each of your audience? A good but aggressive litigation lawyer conducting your case in court, may not be your best lobbyist working from within the national assembly just as an influential member of staff with government connections may not be a good choice for media liaison  </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Scanning your advocacy environment</a:t>
            </a:r>
            <a:endParaRPr lang="en-US" sz="3600" dirty="0">
              <a:solidFill>
                <a:srgbClr val="FF0000"/>
              </a:solidFill>
            </a:endParaRPr>
          </a:p>
        </p:txBody>
      </p:sp>
    </p:spTree>
    <p:extLst>
      <p:ext uri="{BB962C8B-B14F-4D97-AF65-F5344CB8AC3E}">
        <p14:creationId xmlns:p14="http://schemas.microsoft.com/office/powerpoint/2010/main" xmlns="" val="52544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Define the </a:t>
            </a:r>
            <a:r>
              <a:rPr lang="en-US" b="1" dirty="0" smtClean="0">
                <a:solidFill>
                  <a:schemeClr val="bg1"/>
                </a:solidFill>
              </a:rPr>
              <a:t>delivery- </a:t>
            </a:r>
            <a:r>
              <a:rPr lang="en-US" dirty="0" smtClean="0">
                <a:solidFill>
                  <a:schemeClr val="bg1"/>
                </a:solidFill>
              </a:rPr>
              <a:t>what platforms are talking for you with different members of your audience? Paying for the center spread of a major national daily for a message meant for farmers and artisans may amount to pouring water in basket</a:t>
            </a:r>
          </a:p>
          <a:p>
            <a:r>
              <a:rPr lang="en-US" dirty="0" smtClean="0">
                <a:solidFill>
                  <a:schemeClr val="bg1"/>
                </a:solidFill>
              </a:rPr>
              <a:t>Often a good campaign will use multiple platforms </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Scanning your advocacy environment</a:t>
            </a:r>
            <a:endParaRPr lang="en-US" sz="3600" dirty="0">
              <a:solidFill>
                <a:srgbClr val="FF0000"/>
              </a:solidFill>
            </a:endParaRPr>
          </a:p>
        </p:txBody>
      </p:sp>
    </p:spTree>
    <p:extLst>
      <p:ext uri="{BB962C8B-B14F-4D97-AF65-F5344CB8AC3E}">
        <p14:creationId xmlns:p14="http://schemas.microsoft.com/office/powerpoint/2010/main" xmlns="" val="312104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sp>
        <p:nvSpPr>
          <p:cNvPr id="4" name="Title 3"/>
          <p:cNvSpPr>
            <a:spLocks noGrp="1"/>
          </p:cNvSpPr>
          <p:nvPr>
            <p:ph type="ctrTitle"/>
          </p:nvPr>
        </p:nvSpPr>
        <p:spPr>
          <a:xfrm>
            <a:off x="1068888" y="403965"/>
            <a:ext cx="6858000" cy="990600"/>
          </a:xfrm>
        </p:spPr>
        <p:txBody>
          <a:bodyPr/>
          <a:lstStyle/>
          <a:p>
            <a:r>
              <a:rPr lang="en-US" dirty="0" smtClean="0"/>
              <a:t>Distinctions </a:t>
            </a:r>
            <a:endParaRPr lang="en-US" dirty="0"/>
          </a:p>
        </p:txBody>
      </p:sp>
      <p:pic>
        <p:nvPicPr>
          <p:cNvPr id="1027" name="Picture 3" descr="C:\Users\November 22\Pictures\150981_10151461935490907_212481373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5753" y="1394565"/>
            <a:ext cx="6638795" cy="5519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3426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Sequence your </a:t>
            </a:r>
            <a:r>
              <a:rPr lang="en-US" b="1" dirty="0" smtClean="0">
                <a:solidFill>
                  <a:schemeClr val="bg1"/>
                </a:solidFill>
              </a:rPr>
              <a:t>steps- </a:t>
            </a:r>
            <a:r>
              <a:rPr lang="en-US" dirty="0" smtClean="0">
                <a:solidFill>
                  <a:schemeClr val="bg1"/>
                </a:solidFill>
              </a:rPr>
              <a:t>you might want to build a public profile for the issue via a focused media campaign as the first step to starting a powerful lobby in the national assembly</a:t>
            </a:r>
          </a:p>
          <a:p>
            <a:r>
              <a:rPr lang="en-US" dirty="0" smtClean="0">
                <a:solidFill>
                  <a:schemeClr val="bg1"/>
                </a:solidFill>
              </a:rPr>
              <a:t>You want ask a question like; should we have the media cover our lobby visits? Would we get honest answers from our lobby targets when the tape is rolling? </a:t>
            </a:r>
          </a:p>
          <a:p>
            <a:r>
              <a:rPr lang="en-US" dirty="0" smtClean="0">
                <a:solidFill>
                  <a:schemeClr val="bg1"/>
                </a:solidFill>
              </a:rPr>
              <a:t>Above all timelines should be carefully considered </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Scanning your advocacy environment</a:t>
            </a:r>
            <a:endParaRPr lang="en-US" sz="3600" dirty="0">
              <a:solidFill>
                <a:srgbClr val="FF0000"/>
              </a:solidFill>
            </a:endParaRPr>
          </a:p>
        </p:txBody>
      </p:sp>
    </p:spTree>
    <p:extLst>
      <p:ext uri="{BB962C8B-B14F-4D97-AF65-F5344CB8AC3E}">
        <p14:creationId xmlns:p14="http://schemas.microsoft.com/office/powerpoint/2010/main" xmlns="" val="3807561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lgn="ctr">
              <a:buNone/>
            </a:pPr>
            <a:r>
              <a:rPr lang="en-US" dirty="0" smtClean="0">
                <a:solidFill>
                  <a:schemeClr val="bg1"/>
                </a:solidFill>
              </a:rPr>
              <a:t>Generally environmental scanning will allow you to mobilize your comparative advantage while you also understand your weaknesses. </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Scanning your advocacy environment</a:t>
            </a:r>
            <a:endParaRPr lang="en-US" sz="3600" dirty="0">
              <a:solidFill>
                <a:srgbClr val="FF0000"/>
              </a:solidFill>
            </a:endParaRPr>
          </a:p>
        </p:txBody>
      </p:sp>
    </p:spTree>
    <p:extLst>
      <p:ext uri="{BB962C8B-B14F-4D97-AF65-F5344CB8AC3E}">
        <p14:creationId xmlns:p14="http://schemas.microsoft.com/office/powerpoint/2010/main" xmlns="" val="3549413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Who has the power to make the changes you seek?</a:t>
            </a:r>
          </a:p>
          <a:p>
            <a:r>
              <a:rPr lang="en-US" dirty="0" smtClean="0">
                <a:solidFill>
                  <a:schemeClr val="bg1"/>
                </a:solidFill>
              </a:rPr>
              <a:t>Who has the power to influence does who can make the change?</a:t>
            </a:r>
          </a:p>
          <a:p>
            <a:r>
              <a:rPr lang="en-US" dirty="0" smtClean="0">
                <a:solidFill>
                  <a:schemeClr val="bg1"/>
                </a:solidFill>
              </a:rPr>
              <a:t>Who do you have the power to influence?</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power and influence analysis</a:t>
            </a:r>
            <a:endParaRPr lang="en-US" sz="3600" dirty="0">
              <a:solidFill>
                <a:srgbClr val="FF0000"/>
              </a:solidFill>
            </a:endParaRPr>
          </a:p>
        </p:txBody>
      </p:sp>
    </p:spTree>
    <p:extLst>
      <p:ext uri="{BB962C8B-B14F-4D97-AF65-F5344CB8AC3E}">
        <p14:creationId xmlns:p14="http://schemas.microsoft.com/office/powerpoint/2010/main" xmlns="" val="392775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A power analysis gives you a strategic view of the field on which you are playing</a:t>
            </a:r>
          </a:p>
          <a:p>
            <a:r>
              <a:rPr lang="en-US" dirty="0" smtClean="0">
                <a:solidFill>
                  <a:schemeClr val="bg1"/>
                </a:solidFill>
              </a:rPr>
              <a:t>Doing power analysis should be participatory- every member of your team should be involved</a:t>
            </a:r>
          </a:p>
          <a:p>
            <a:r>
              <a:rPr lang="en-US" dirty="0" smtClean="0">
                <a:solidFill>
                  <a:schemeClr val="bg1"/>
                </a:solidFill>
              </a:rPr>
              <a:t>You must try to find out as much details as you can about those have the ability to affect the outcome of your campaign</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power and influence analysis</a:t>
            </a:r>
            <a:endParaRPr lang="en-US" sz="3600" dirty="0">
              <a:solidFill>
                <a:srgbClr val="FF0000"/>
              </a:solidFill>
            </a:endParaRPr>
          </a:p>
        </p:txBody>
      </p:sp>
    </p:spTree>
    <p:extLst>
      <p:ext uri="{BB962C8B-B14F-4D97-AF65-F5344CB8AC3E}">
        <p14:creationId xmlns:p14="http://schemas.microsoft.com/office/powerpoint/2010/main" xmlns="" val="332055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You want to ask questions like; what is the name of the key actor (organization or individual ranked in order of priority), what drives or why is the key actor connected to the issue, who are the other actors that influence the key actor, who or what can the key actor influence, how will the key actor assert influence and what is the key actor changing her or his position</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Know</a:t>
            </a:r>
            <a:r>
              <a:rPr lang="en-US" dirty="0" smtClean="0"/>
              <a:t>: </a:t>
            </a:r>
            <a:r>
              <a:rPr lang="en-US" sz="3200" dirty="0" smtClean="0">
                <a:solidFill>
                  <a:srgbClr val="FF0000"/>
                </a:solidFill>
              </a:rPr>
              <a:t>power and influence analysis</a:t>
            </a:r>
            <a:endParaRPr lang="en-US" sz="3600" dirty="0">
              <a:solidFill>
                <a:srgbClr val="FF0000"/>
              </a:solidFill>
            </a:endParaRPr>
          </a:p>
        </p:txBody>
      </p:sp>
    </p:spTree>
    <p:extLst>
      <p:ext uri="{BB962C8B-B14F-4D97-AF65-F5344CB8AC3E}">
        <p14:creationId xmlns:p14="http://schemas.microsoft.com/office/powerpoint/2010/main" xmlns="" val="558592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Who is qualified to do advocacy?</a:t>
            </a:r>
          </a:p>
          <a:p>
            <a:r>
              <a:rPr lang="en-US" dirty="0" smtClean="0">
                <a:solidFill>
                  <a:schemeClr val="bg1"/>
                </a:solidFill>
              </a:rPr>
              <a:t>Are advocates born or made?</a:t>
            </a:r>
          </a:p>
          <a:p>
            <a:r>
              <a:rPr lang="en-US" dirty="0" smtClean="0">
                <a:solidFill>
                  <a:schemeClr val="bg1"/>
                </a:solidFill>
              </a:rPr>
              <a:t>What steps have you taken so far in your attempt to advocate?</a:t>
            </a:r>
          </a:p>
          <a:p>
            <a:r>
              <a:rPr lang="en-US" dirty="0" smtClean="0">
                <a:solidFill>
                  <a:schemeClr val="bg1"/>
                </a:solidFill>
              </a:rPr>
              <a:t>What principles have guided your previous attempts at advocacy?</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The design</a:t>
            </a:r>
            <a:endParaRPr lang="en-US" sz="3200" dirty="0">
              <a:solidFill>
                <a:srgbClr val="FF0000"/>
              </a:solidFill>
            </a:endParaRPr>
          </a:p>
        </p:txBody>
      </p:sp>
    </p:spTree>
    <p:extLst>
      <p:ext uri="{BB962C8B-B14F-4D97-AF65-F5344CB8AC3E}">
        <p14:creationId xmlns:p14="http://schemas.microsoft.com/office/powerpoint/2010/main" xmlns="" val="1374437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lnSpcReduction="10000"/>
          </a:bodyPr>
          <a:lstStyle/>
          <a:p>
            <a:pPr marL="0" indent="0">
              <a:buNone/>
            </a:pPr>
            <a:r>
              <a:rPr lang="en-US" dirty="0" smtClean="0">
                <a:solidFill>
                  <a:schemeClr val="bg1"/>
                </a:solidFill>
              </a:rPr>
              <a:t>Every advocacy attempt will;</a:t>
            </a:r>
          </a:p>
          <a:p>
            <a:r>
              <a:rPr lang="en-US" dirty="0" smtClean="0">
                <a:solidFill>
                  <a:schemeClr val="bg1"/>
                </a:solidFill>
              </a:rPr>
              <a:t>Assemble a team and hold planning meeting</a:t>
            </a:r>
          </a:p>
          <a:p>
            <a:r>
              <a:rPr lang="en-US" dirty="0" smtClean="0">
                <a:solidFill>
                  <a:schemeClr val="bg1"/>
                </a:solidFill>
              </a:rPr>
              <a:t>Identify and clearly state issues</a:t>
            </a:r>
          </a:p>
          <a:p>
            <a:r>
              <a:rPr lang="en-US" dirty="0" smtClean="0">
                <a:solidFill>
                  <a:schemeClr val="bg1"/>
                </a:solidFill>
              </a:rPr>
              <a:t>Collect relevant information</a:t>
            </a:r>
          </a:p>
          <a:p>
            <a:r>
              <a:rPr lang="en-US" dirty="0" smtClean="0">
                <a:solidFill>
                  <a:schemeClr val="bg1"/>
                </a:solidFill>
              </a:rPr>
              <a:t>Mobilize interested parties</a:t>
            </a:r>
          </a:p>
          <a:p>
            <a:r>
              <a:rPr lang="en-US" dirty="0" smtClean="0">
                <a:solidFill>
                  <a:schemeClr val="bg1"/>
                </a:solidFill>
              </a:rPr>
              <a:t>Raise and manage needed resource</a:t>
            </a:r>
          </a:p>
          <a:p>
            <a:r>
              <a:rPr lang="en-US" dirty="0" smtClean="0">
                <a:solidFill>
                  <a:schemeClr val="bg1"/>
                </a:solidFill>
              </a:rPr>
              <a:t>Build a network</a:t>
            </a:r>
          </a:p>
          <a:p>
            <a:r>
              <a:rPr lang="en-US" dirty="0" smtClean="0">
                <a:solidFill>
                  <a:schemeClr val="bg1"/>
                </a:solidFill>
              </a:rPr>
              <a:t>Form alliances </a:t>
            </a:r>
          </a:p>
          <a:p>
            <a:r>
              <a:rPr lang="en-US" dirty="0" smtClean="0">
                <a:solidFill>
                  <a:schemeClr val="bg1"/>
                </a:solidFill>
              </a:rPr>
              <a:t>Form and sustain coalitions</a:t>
            </a:r>
          </a:p>
          <a:p>
            <a:r>
              <a:rPr lang="en-US" dirty="0" smtClean="0">
                <a:solidFill>
                  <a:schemeClr val="bg1"/>
                </a:solidFill>
              </a:rPr>
              <a:t>Involve the media</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The design</a:t>
            </a:r>
            <a:endParaRPr lang="en-US" sz="3200" dirty="0">
              <a:solidFill>
                <a:srgbClr val="FF0000"/>
              </a:solidFill>
            </a:endParaRPr>
          </a:p>
        </p:txBody>
      </p:sp>
    </p:spTree>
    <p:extLst>
      <p:ext uri="{BB962C8B-B14F-4D97-AF65-F5344CB8AC3E}">
        <p14:creationId xmlns:p14="http://schemas.microsoft.com/office/powerpoint/2010/main" xmlns="" val="1927051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Establish contact with government, institutions and individuals</a:t>
            </a:r>
          </a:p>
          <a:p>
            <a:r>
              <a:rPr lang="en-US" dirty="0" smtClean="0">
                <a:solidFill>
                  <a:schemeClr val="bg1"/>
                </a:solidFill>
              </a:rPr>
              <a:t>Have a monitoring mechanism</a:t>
            </a:r>
          </a:p>
          <a:p>
            <a:r>
              <a:rPr lang="en-US" dirty="0" smtClean="0">
                <a:solidFill>
                  <a:schemeClr val="bg1"/>
                </a:solidFill>
              </a:rPr>
              <a:t>Must be measurable</a:t>
            </a:r>
          </a:p>
          <a:p>
            <a:r>
              <a:rPr lang="en-US" dirty="0" smtClean="0">
                <a:solidFill>
                  <a:schemeClr val="bg1"/>
                </a:solidFill>
              </a:rPr>
              <a:t>Have a mechanism for re-planning and follow up</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The design</a:t>
            </a:r>
            <a:endParaRPr lang="en-US" sz="3200" dirty="0">
              <a:solidFill>
                <a:srgbClr val="FF0000"/>
              </a:solidFill>
            </a:endParaRPr>
          </a:p>
        </p:txBody>
      </p:sp>
    </p:spTree>
    <p:extLst>
      <p:ext uri="{BB962C8B-B14F-4D97-AF65-F5344CB8AC3E}">
        <p14:creationId xmlns:p14="http://schemas.microsoft.com/office/powerpoint/2010/main" xmlns="" val="2005021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Advocacy will be guided by;</a:t>
            </a:r>
          </a:p>
          <a:p>
            <a:r>
              <a:rPr lang="en-US" dirty="0" smtClean="0">
                <a:solidFill>
                  <a:schemeClr val="bg1"/>
                </a:solidFill>
              </a:rPr>
              <a:t>The belief that people have or should have certain basic rights</a:t>
            </a:r>
          </a:p>
          <a:p>
            <a:r>
              <a:rPr lang="en-US" dirty="0" smtClean="0">
                <a:solidFill>
                  <a:schemeClr val="bg1"/>
                </a:solidFill>
              </a:rPr>
              <a:t>That these rights are enforceable</a:t>
            </a:r>
            <a:r>
              <a:rPr lang="en-US" dirty="0">
                <a:solidFill>
                  <a:schemeClr val="bg1"/>
                </a:solidFill>
              </a:rPr>
              <a:t> </a:t>
            </a:r>
            <a:r>
              <a:rPr lang="en-US" dirty="0" smtClean="0">
                <a:solidFill>
                  <a:schemeClr val="bg1"/>
                </a:solidFill>
              </a:rPr>
              <a:t>through the practice of governance</a:t>
            </a:r>
          </a:p>
          <a:p>
            <a:r>
              <a:rPr lang="en-US" dirty="0" smtClean="0">
                <a:solidFill>
                  <a:schemeClr val="bg1"/>
                </a:solidFill>
              </a:rPr>
              <a:t>Effort to correct institutional or societal failures</a:t>
            </a:r>
          </a:p>
          <a:p>
            <a:r>
              <a:rPr lang="en-US" dirty="0" smtClean="0">
                <a:solidFill>
                  <a:schemeClr val="bg1"/>
                </a:solidFill>
              </a:rPr>
              <a:t>The principles of political action and activity</a:t>
            </a:r>
          </a:p>
          <a:p>
            <a:r>
              <a:rPr lang="en-US" dirty="0" smtClean="0">
                <a:solidFill>
                  <a:schemeClr val="bg1"/>
                </a:solidFill>
              </a:rPr>
              <a:t>By the focused pursuit of a specific issue</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The design</a:t>
            </a:r>
            <a:endParaRPr lang="en-US" sz="3200" dirty="0">
              <a:solidFill>
                <a:srgbClr val="FF0000"/>
              </a:solidFill>
            </a:endParaRPr>
          </a:p>
        </p:txBody>
      </p:sp>
    </p:spTree>
    <p:extLst>
      <p:ext uri="{BB962C8B-B14F-4D97-AF65-F5344CB8AC3E}">
        <p14:creationId xmlns:p14="http://schemas.microsoft.com/office/powerpoint/2010/main" xmlns="" val="4087468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From your experience what is lobbying?</a:t>
            </a:r>
          </a:p>
          <a:p>
            <a:r>
              <a:rPr lang="en-US" dirty="0" smtClean="0">
                <a:solidFill>
                  <a:schemeClr val="bg1"/>
                </a:solidFill>
              </a:rPr>
              <a:t>Did you apply any form of ethics in your previous attempt to lobby?</a:t>
            </a:r>
          </a:p>
          <a:p>
            <a:r>
              <a:rPr lang="en-US" dirty="0" smtClean="0">
                <a:solidFill>
                  <a:schemeClr val="bg1"/>
                </a:solidFill>
              </a:rPr>
              <a:t>What advantages did you gain from lobbying?</a:t>
            </a:r>
          </a:p>
          <a:p>
            <a:r>
              <a:rPr lang="en-US" dirty="0" smtClean="0">
                <a:solidFill>
                  <a:schemeClr val="bg1"/>
                </a:solidFill>
              </a:rPr>
              <a:t>How did you carry out lobbying?</a:t>
            </a:r>
          </a:p>
          <a:p>
            <a:r>
              <a:rPr lang="en-US" dirty="0" smtClean="0">
                <a:solidFill>
                  <a:schemeClr val="bg1"/>
                </a:solidFill>
              </a:rPr>
              <a:t>What did you do in preparation for lobbying?</a:t>
            </a:r>
          </a:p>
          <a:p>
            <a:r>
              <a:rPr lang="en-US" dirty="0" smtClean="0">
                <a:solidFill>
                  <a:schemeClr val="bg1"/>
                </a:solidFill>
              </a:rPr>
              <a:t>How did you ensure that your lobby was polite?</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Lobbying</a:t>
            </a:r>
            <a:endParaRPr lang="en-US" sz="3200" dirty="0">
              <a:solidFill>
                <a:srgbClr val="FF0000"/>
              </a:solidFill>
            </a:endParaRPr>
          </a:p>
        </p:txBody>
      </p:sp>
    </p:spTree>
    <p:extLst>
      <p:ext uri="{BB962C8B-B14F-4D97-AF65-F5344CB8AC3E}">
        <p14:creationId xmlns:p14="http://schemas.microsoft.com/office/powerpoint/2010/main" xmlns="" val="791845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92060" y="1219200"/>
            <a:ext cx="6858000" cy="5206651"/>
          </a:xfrm>
        </p:spPr>
        <p:txBody>
          <a:bodyPr>
            <a:normAutofit/>
          </a:bodyPr>
          <a:lstStyle/>
          <a:p>
            <a:pPr lvl="0"/>
            <a:endParaRPr lang="en-US" sz="2400" dirty="0"/>
          </a:p>
          <a:p>
            <a:pPr lvl="0"/>
            <a:r>
              <a:rPr lang="en-US" sz="2400" dirty="0" smtClean="0"/>
              <a:t>In mathematics, two thing are called distinct if they are not equal  </a:t>
            </a:r>
          </a:p>
          <a:p>
            <a:pPr lvl="0"/>
            <a:r>
              <a:rPr lang="en-US" sz="2400" dirty="0" smtClean="0"/>
              <a:t>In physics, two </a:t>
            </a:r>
            <a:r>
              <a:rPr lang="en-US" sz="2400" dirty="0"/>
              <a:t>things are called distinct if they are not </a:t>
            </a:r>
            <a:r>
              <a:rPr lang="en-US" sz="2400" dirty="0" smtClean="0"/>
              <a:t>mapped to </a:t>
            </a:r>
            <a:r>
              <a:rPr lang="en-US" sz="2400" dirty="0"/>
              <a:t>each other  </a:t>
            </a:r>
            <a:endParaRPr lang="en-US" sz="2400" dirty="0" smtClean="0"/>
          </a:p>
          <a:p>
            <a:pPr lvl="0"/>
            <a:r>
              <a:rPr lang="en-US" sz="2400" dirty="0" smtClean="0"/>
              <a:t> </a:t>
            </a:r>
            <a:endParaRPr lang="en-US" sz="2400" dirty="0"/>
          </a:p>
          <a:p>
            <a:pPr lvl="0"/>
            <a:endParaRPr lang="en-US" sz="2400" dirty="0" smtClean="0"/>
          </a:p>
          <a:p>
            <a:pPr lvl="0"/>
            <a:r>
              <a:rPr lang="en-US" sz="2400" dirty="0" smtClean="0"/>
              <a:t>It’s a </a:t>
            </a:r>
            <a:r>
              <a:rPr lang="en-US" sz="2400" dirty="0" smtClean="0">
                <a:solidFill>
                  <a:srgbClr val="FF0000"/>
                </a:solidFill>
              </a:rPr>
              <a:t>state</a:t>
            </a:r>
            <a:r>
              <a:rPr lang="en-US" sz="2400" dirty="0" smtClean="0"/>
              <a:t> of being different or distinguishable </a:t>
            </a:r>
            <a:endParaRPr lang="en-US" sz="2400" dirty="0"/>
          </a:p>
          <a:p>
            <a:endParaRPr lang="en-US" sz="2400" dirty="0"/>
          </a:p>
        </p:txBody>
      </p:sp>
      <p:sp>
        <p:nvSpPr>
          <p:cNvPr id="4" name="Title 3"/>
          <p:cNvSpPr>
            <a:spLocks noGrp="1"/>
          </p:cNvSpPr>
          <p:nvPr>
            <p:ph type="ctrTitle"/>
          </p:nvPr>
        </p:nvSpPr>
        <p:spPr>
          <a:xfrm>
            <a:off x="1068888" y="228600"/>
            <a:ext cx="6858000" cy="990600"/>
          </a:xfrm>
        </p:spPr>
        <p:txBody>
          <a:bodyPr/>
          <a:lstStyle/>
          <a:p>
            <a:r>
              <a:rPr lang="en-US" dirty="0" smtClean="0"/>
              <a:t>Distinctions </a:t>
            </a:r>
            <a:endParaRPr lang="en-US" dirty="0"/>
          </a:p>
        </p:txBody>
      </p:sp>
    </p:spTree>
    <p:extLst>
      <p:ext uri="{BB962C8B-B14F-4D97-AF65-F5344CB8AC3E}">
        <p14:creationId xmlns:p14="http://schemas.microsoft.com/office/powerpoint/2010/main" xmlns="" val="3509433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Convincing those who have the power to make the change you desire</a:t>
            </a:r>
          </a:p>
          <a:p>
            <a:r>
              <a:rPr lang="en-US" dirty="0" smtClean="0">
                <a:solidFill>
                  <a:schemeClr val="bg1"/>
                </a:solidFill>
              </a:rPr>
              <a:t>Organized attempt to be an individual, an organization, or both, wanting to influence on behalf of a particular interest, all relevant stakeholders that can make a system yield a desired change</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Lobbying</a:t>
            </a:r>
            <a:endParaRPr lang="en-US" sz="3200" dirty="0">
              <a:solidFill>
                <a:srgbClr val="FF0000"/>
              </a:solidFill>
            </a:endParaRPr>
          </a:p>
        </p:txBody>
      </p:sp>
    </p:spTree>
    <p:extLst>
      <p:ext uri="{BB962C8B-B14F-4D97-AF65-F5344CB8AC3E}">
        <p14:creationId xmlns:p14="http://schemas.microsoft.com/office/powerpoint/2010/main" xmlns="" val="1184712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Trust and credibility are crucial ethical ingredients of lobby</a:t>
            </a:r>
          </a:p>
          <a:p>
            <a:r>
              <a:rPr lang="en-US" dirty="0" smtClean="0">
                <a:solidFill>
                  <a:schemeClr val="bg1"/>
                </a:solidFill>
              </a:rPr>
              <a:t>Lying or presenting false witness destroys your lobby</a:t>
            </a:r>
          </a:p>
          <a:p>
            <a:r>
              <a:rPr lang="en-US" dirty="0" smtClean="0">
                <a:solidFill>
                  <a:schemeClr val="bg1"/>
                </a:solidFill>
              </a:rPr>
              <a:t>Do not try to influence by bribing or corrupt means</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Lobbying</a:t>
            </a:r>
            <a:endParaRPr lang="en-US" sz="3200" dirty="0">
              <a:solidFill>
                <a:srgbClr val="FF0000"/>
              </a:solidFill>
            </a:endParaRPr>
          </a:p>
        </p:txBody>
      </p:sp>
    </p:spTree>
    <p:extLst>
      <p:ext uri="{BB962C8B-B14F-4D97-AF65-F5344CB8AC3E}">
        <p14:creationId xmlns:p14="http://schemas.microsoft.com/office/powerpoint/2010/main" xmlns="" val="451863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Efficient lobby will give you;</a:t>
            </a:r>
          </a:p>
          <a:p>
            <a:r>
              <a:rPr lang="en-US" dirty="0" smtClean="0">
                <a:solidFill>
                  <a:schemeClr val="bg1"/>
                </a:solidFill>
              </a:rPr>
              <a:t>The advantage of defending the community’s expression</a:t>
            </a:r>
          </a:p>
          <a:p>
            <a:r>
              <a:rPr lang="en-US" dirty="0" smtClean="0">
                <a:solidFill>
                  <a:schemeClr val="bg1"/>
                </a:solidFill>
              </a:rPr>
              <a:t>It helps you influence action and decisions of those in authority</a:t>
            </a:r>
          </a:p>
          <a:p>
            <a:r>
              <a:rPr lang="en-US" dirty="0" smtClean="0">
                <a:solidFill>
                  <a:schemeClr val="bg1"/>
                </a:solidFill>
              </a:rPr>
              <a:t>It gives you relevance</a:t>
            </a:r>
          </a:p>
          <a:p>
            <a:r>
              <a:rPr lang="en-US" dirty="0" smtClean="0">
                <a:solidFill>
                  <a:schemeClr val="bg1"/>
                </a:solidFill>
              </a:rPr>
              <a:t>It enables you to play role in making government accountable</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Lobbying</a:t>
            </a:r>
            <a:endParaRPr lang="en-US" sz="3200" dirty="0">
              <a:solidFill>
                <a:srgbClr val="FF0000"/>
              </a:solidFill>
            </a:endParaRPr>
          </a:p>
        </p:txBody>
      </p:sp>
    </p:spTree>
    <p:extLst>
      <p:ext uri="{BB962C8B-B14F-4D97-AF65-F5344CB8AC3E}">
        <p14:creationId xmlns:p14="http://schemas.microsoft.com/office/powerpoint/2010/main" xmlns="" val="2901485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A lobby can be framed in;</a:t>
            </a:r>
          </a:p>
          <a:p>
            <a:r>
              <a:rPr lang="en-US" dirty="0" smtClean="0">
                <a:solidFill>
                  <a:schemeClr val="bg1"/>
                </a:solidFill>
              </a:rPr>
              <a:t>A song, a slang, a symbol, a story, a skit, role play, position papers and memorandum, letters, phone calls, internet/website, formal meetings, informal meeting, special event, utilizing like minds as brand ambassadors, opinion and editorials and radio/TV interviews or talk show </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Lobbying</a:t>
            </a:r>
            <a:endParaRPr lang="en-US" sz="3200" dirty="0">
              <a:solidFill>
                <a:srgbClr val="FF0000"/>
              </a:solidFill>
            </a:endParaRPr>
          </a:p>
        </p:txBody>
      </p:sp>
    </p:spTree>
    <p:extLst>
      <p:ext uri="{BB962C8B-B14F-4D97-AF65-F5344CB8AC3E}">
        <p14:creationId xmlns:p14="http://schemas.microsoft.com/office/powerpoint/2010/main" xmlns="" val="114157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Describe the basic functioning of the legal system as you encounter it from your experience?</a:t>
            </a:r>
          </a:p>
          <a:p>
            <a:r>
              <a:rPr lang="en-US" dirty="0" smtClean="0">
                <a:solidFill>
                  <a:schemeClr val="bg1"/>
                </a:solidFill>
              </a:rPr>
              <a:t>Have you ever carried out any form of litigation?</a:t>
            </a:r>
          </a:p>
          <a:p>
            <a:r>
              <a:rPr lang="en-US" dirty="0" smtClean="0">
                <a:solidFill>
                  <a:schemeClr val="bg1"/>
                </a:solidFill>
              </a:rPr>
              <a:t>How did you use </a:t>
            </a:r>
            <a:r>
              <a:rPr lang="en-US" smtClean="0">
                <a:solidFill>
                  <a:schemeClr val="bg1"/>
                </a:solidFill>
              </a:rPr>
              <a:t>the litigation as advocacy?</a:t>
            </a: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Using the legal system</a:t>
            </a:r>
            <a:endParaRPr lang="en-US" sz="3200" dirty="0">
              <a:solidFill>
                <a:srgbClr val="FF0000"/>
              </a:solidFill>
            </a:endParaRPr>
          </a:p>
        </p:txBody>
      </p:sp>
    </p:spTree>
    <p:extLst>
      <p:ext uri="{BB962C8B-B14F-4D97-AF65-F5344CB8AC3E}">
        <p14:creationId xmlns:p14="http://schemas.microsoft.com/office/powerpoint/2010/main" xmlns="" val="2024104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In a democracy;</a:t>
            </a:r>
          </a:p>
          <a:p>
            <a:r>
              <a:rPr lang="en-US" dirty="0" smtClean="0">
                <a:solidFill>
                  <a:schemeClr val="bg1"/>
                </a:solidFill>
              </a:rPr>
              <a:t>The judiciary is the third arm of the state</a:t>
            </a:r>
          </a:p>
          <a:p>
            <a:r>
              <a:rPr lang="en-US" dirty="0" smtClean="0">
                <a:solidFill>
                  <a:schemeClr val="bg1"/>
                </a:solidFill>
              </a:rPr>
              <a:t>It enforces the law, with respect to all individuals, companies and states</a:t>
            </a:r>
          </a:p>
          <a:p>
            <a:r>
              <a:rPr lang="en-US" dirty="0" smtClean="0">
                <a:solidFill>
                  <a:schemeClr val="bg1"/>
                </a:solidFill>
              </a:rPr>
              <a:t>They also interpret and apply the law, through the courts</a:t>
            </a:r>
          </a:p>
          <a:p>
            <a:r>
              <a:rPr lang="en-US" dirty="0" smtClean="0">
                <a:solidFill>
                  <a:schemeClr val="bg1"/>
                </a:solidFill>
              </a:rPr>
              <a:t>Courts are independent and subject only to the constitution</a:t>
            </a:r>
          </a:p>
          <a:p>
            <a:r>
              <a:rPr lang="en-US" dirty="0" smtClean="0">
                <a:solidFill>
                  <a:schemeClr val="bg1"/>
                </a:solidFill>
              </a:rPr>
              <a:t>Courts are headed by judges that are supposed to be impartial and independent </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Using the legal system</a:t>
            </a:r>
            <a:endParaRPr lang="en-US" sz="3200" dirty="0">
              <a:solidFill>
                <a:srgbClr val="FF0000"/>
              </a:solidFill>
            </a:endParaRPr>
          </a:p>
        </p:txBody>
      </p:sp>
    </p:spTree>
    <p:extLst>
      <p:ext uri="{BB962C8B-B14F-4D97-AF65-F5344CB8AC3E}">
        <p14:creationId xmlns:p14="http://schemas.microsoft.com/office/powerpoint/2010/main" xmlns="" val="383042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Litigation is a challenge in court. In the case of advocacy network, such a case maybe against a minister, a government official or a department or policy</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Using the legal system</a:t>
            </a:r>
            <a:endParaRPr lang="en-US" sz="3200" dirty="0">
              <a:solidFill>
                <a:srgbClr val="FF0000"/>
              </a:solidFill>
            </a:endParaRPr>
          </a:p>
        </p:txBody>
      </p:sp>
    </p:spTree>
    <p:extLst>
      <p:ext uri="{BB962C8B-B14F-4D97-AF65-F5344CB8AC3E}">
        <p14:creationId xmlns:p14="http://schemas.microsoft.com/office/powerpoint/2010/main" xmlns="" val="95527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a:solidFill>
                  <a:schemeClr val="bg1"/>
                </a:solidFill>
              </a:rPr>
              <a:t>The courts can be used to advance advocacy campaign in several </a:t>
            </a:r>
            <a:r>
              <a:rPr lang="en-US" dirty="0" smtClean="0">
                <a:solidFill>
                  <a:schemeClr val="bg1"/>
                </a:solidFill>
              </a:rPr>
              <a:t>ways;</a:t>
            </a:r>
          </a:p>
          <a:p>
            <a:r>
              <a:rPr lang="en-US" dirty="0">
                <a:solidFill>
                  <a:schemeClr val="bg1"/>
                </a:solidFill>
              </a:rPr>
              <a:t>Status Quo </a:t>
            </a:r>
            <a:r>
              <a:rPr lang="en-US" dirty="0" smtClean="0">
                <a:solidFill>
                  <a:schemeClr val="bg1"/>
                </a:solidFill>
              </a:rPr>
              <a:t>Orders-  that can temporarily </a:t>
            </a:r>
            <a:r>
              <a:rPr lang="en-US" dirty="0">
                <a:solidFill>
                  <a:schemeClr val="bg1"/>
                </a:solidFill>
              </a:rPr>
              <a:t>halt </a:t>
            </a:r>
            <a:r>
              <a:rPr lang="en-US" dirty="0" smtClean="0">
                <a:solidFill>
                  <a:schemeClr val="bg1"/>
                </a:solidFill>
              </a:rPr>
              <a:t> </a:t>
            </a:r>
            <a:r>
              <a:rPr lang="en-US" dirty="0">
                <a:solidFill>
                  <a:schemeClr val="bg1"/>
                </a:solidFill>
              </a:rPr>
              <a:t>an action or </a:t>
            </a:r>
            <a:r>
              <a:rPr lang="en-US" dirty="0" smtClean="0">
                <a:solidFill>
                  <a:schemeClr val="bg1"/>
                </a:solidFill>
              </a:rPr>
              <a:t>decision. Compelling the stopping of an action </a:t>
            </a:r>
            <a:r>
              <a:rPr lang="en-US" dirty="0">
                <a:solidFill>
                  <a:schemeClr val="bg1"/>
                </a:solidFill>
              </a:rPr>
              <a:t>to gain some breathing space for a </a:t>
            </a:r>
            <a:r>
              <a:rPr lang="en-US" dirty="0" smtClean="0">
                <a:solidFill>
                  <a:schemeClr val="bg1"/>
                </a:solidFill>
              </a:rPr>
              <a:t>campaign</a:t>
            </a:r>
          </a:p>
          <a:p>
            <a:r>
              <a:rPr lang="en-US" dirty="0">
                <a:solidFill>
                  <a:schemeClr val="bg1"/>
                </a:solidFill>
              </a:rPr>
              <a:t>Amicus briefs</a:t>
            </a:r>
            <a:r>
              <a:rPr lang="en-US" dirty="0" smtClean="0">
                <a:solidFill>
                  <a:schemeClr val="bg1"/>
                </a:solidFill>
              </a:rPr>
              <a:t>: </a:t>
            </a:r>
            <a:r>
              <a:rPr lang="en-US" dirty="0">
                <a:solidFill>
                  <a:schemeClr val="bg1"/>
                </a:solidFill>
              </a:rPr>
              <a:t>This is a way of intervening in a matter that the CSO is not directly a party to. For example, when the CSO go to court to challenge the provision or decision </a:t>
            </a:r>
            <a:r>
              <a:rPr lang="en-US" dirty="0" smtClean="0">
                <a:solidFill>
                  <a:schemeClr val="bg1"/>
                </a:solidFill>
              </a:rPr>
              <a:t>of government committee</a:t>
            </a:r>
            <a:r>
              <a:rPr lang="en-US" dirty="0">
                <a:solidFill>
                  <a:schemeClr val="bg1"/>
                </a:solidFill>
              </a:rPr>
              <a:t>.</a:t>
            </a: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Using the legal system</a:t>
            </a:r>
            <a:endParaRPr lang="en-US" sz="3200" dirty="0">
              <a:solidFill>
                <a:srgbClr val="FF0000"/>
              </a:solidFill>
            </a:endParaRPr>
          </a:p>
        </p:txBody>
      </p:sp>
    </p:spTree>
    <p:extLst>
      <p:ext uri="{BB962C8B-B14F-4D97-AF65-F5344CB8AC3E}">
        <p14:creationId xmlns:p14="http://schemas.microsoft.com/office/powerpoint/2010/main" xmlns="" val="1423674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a:solidFill>
                  <a:schemeClr val="bg1"/>
                </a:solidFill>
              </a:rPr>
              <a:t>To interpret the </a:t>
            </a:r>
            <a:r>
              <a:rPr lang="en-US" dirty="0" smtClean="0">
                <a:solidFill>
                  <a:schemeClr val="bg1"/>
                </a:solidFill>
              </a:rPr>
              <a:t>Constitution- in </a:t>
            </a:r>
            <a:r>
              <a:rPr lang="en-US" dirty="0">
                <a:solidFill>
                  <a:schemeClr val="bg1"/>
                </a:solidFill>
              </a:rPr>
              <a:t>terms of legislation which is </a:t>
            </a:r>
            <a:r>
              <a:rPr lang="en-US" dirty="0" smtClean="0">
                <a:solidFill>
                  <a:schemeClr val="bg1"/>
                </a:solidFill>
              </a:rPr>
              <a:t>passed. The judiciary can be used by an advocacy network in such instances to help pronounce such legislations unconstitutional</a:t>
            </a:r>
          </a:p>
          <a:p>
            <a:r>
              <a:rPr lang="en-US" dirty="0" smtClean="0">
                <a:solidFill>
                  <a:schemeClr val="bg1"/>
                </a:solidFill>
              </a:rPr>
              <a:t>generally advocacy </a:t>
            </a:r>
            <a:r>
              <a:rPr lang="en-US" dirty="0">
                <a:solidFill>
                  <a:schemeClr val="bg1"/>
                </a:solidFill>
              </a:rPr>
              <a:t>groups must be alert to opportunities to influence the courts when they play the role</a:t>
            </a:r>
            <a:r>
              <a:rPr lang="en-US" dirty="0" smtClean="0">
                <a:solidFill>
                  <a:schemeClr val="bg1"/>
                </a:solidFill>
              </a:rPr>
              <a:t>.</a:t>
            </a:r>
          </a:p>
          <a:p>
            <a:r>
              <a:rPr lang="en-US" dirty="0" smtClean="0">
                <a:solidFill>
                  <a:schemeClr val="bg1"/>
                </a:solidFill>
              </a:rPr>
              <a:t>You want to carefully consider factors like the likelihood of fairness, the consequences of losing and the gains of a victory in court before choosing litigation as an option</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Using the legal system</a:t>
            </a:r>
            <a:endParaRPr lang="en-US" sz="3200" dirty="0">
              <a:solidFill>
                <a:srgbClr val="FF0000"/>
              </a:solidFill>
            </a:endParaRPr>
          </a:p>
        </p:txBody>
      </p:sp>
    </p:spTree>
    <p:extLst>
      <p:ext uri="{BB962C8B-B14F-4D97-AF65-F5344CB8AC3E}">
        <p14:creationId xmlns:p14="http://schemas.microsoft.com/office/powerpoint/2010/main" xmlns="" val="2844060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Describe any form of community mobilization you have done before?</a:t>
            </a:r>
          </a:p>
          <a:p>
            <a:r>
              <a:rPr lang="en-US" dirty="0" smtClean="0">
                <a:solidFill>
                  <a:schemeClr val="bg1"/>
                </a:solidFill>
              </a:rPr>
              <a:t>What advantages did you gain from community mobilization?</a:t>
            </a:r>
          </a:p>
          <a:p>
            <a:r>
              <a:rPr lang="en-US" dirty="0" smtClean="0">
                <a:solidFill>
                  <a:schemeClr val="bg1"/>
                </a:solidFill>
              </a:rPr>
              <a:t>What disadvantages did you experience using community mobilization?</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Community mobilization</a:t>
            </a:r>
            <a:endParaRPr lang="en-US" sz="3200" dirty="0">
              <a:solidFill>
                <a:srgbClr val="FF0000"/>
              </a:solidFill>
            </a:endParaRPr>
          </a:p>
        </p:txBody>
      </p:sp>
    </p:spTree>
    <p:extLst>
      <p:ext uri="{BB962C8B-B14F-4D97-AF65-F5344CB8AC3E}">
        <p14:creationId xmlns:p14="http://schemas.microsoft.com/office/powerpoint/2010/main" xmlns="" val="4161449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1394564"/>
            <a:ext cx="6858000" cy="4855923"/>
          </a:xfrm>
        </p:spPr>
        <p:txBody>
          <a:bodyPr>
            <a:normAutofit/>
          </a:bodyPr>
          <a:lstStyle/>
          <a:p>
            <a:endParaRPr lang="en-US" dirty="0"/>
          </a:p>
          <a:p>
            <a:pPr lvl="0"/>
            <a:endParaRPr lang="en-US" dirty="0" smtClean="0"/>
          </a:p>
        </p:txBody>
      </p:sp>
      <p:sp>
        <p:nvSpPr>
          <p:cNvPr id="4" name="Title 3"/>
          <p:cNvSpPr>
            <a:spLocks noGrp="1"/>
          </p:cNvSpPr>
          <p:nvPr>
            <p:ph type="ctrTitle"/>
          </p:nvPr>
        </p:nvSpPr>
        <p:spPr>
          <a:xfrm>
            <a:off x="1068888" y="403965"/>
            <a:ext cx="6858000" cy="990600"/>
          </a:xfrm>
        </p:spPr>
        <p:txBody>
          <a:bodyPr/>
          <a:lstStyle/>
          <a:p>
            <a:r>
              <a:rPr lang="en-US" dirty="0" smtClean="0"/>
              <a:t>Disjunctions </a:t>
            </a:r>
            <a:endParaRPr lang="en-US" dirty="0"/>
          </a:p>
        </p:txBody>
      </p:sp>
      <p:pic>
        <p:nvPicPr>
          <p:cNvPr id="3074" name="Picture 2" descr="C:\Users\November 22\Pictures\184164_470505112970665_1636144086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9036" y="1227551"/>
            <a:ext cx="7678453" cy="518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0439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Community mobilization is key to changing societal attitudes and building the influence of an advocacy campaign. It educates the broadest possible number of people from a range of stakeholders</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Community mobilization</a:t>
            </a:r>
            <a:endParaRPr lang="en-US" sz="3200" dirty="0">
              <a:solidFill>
                <a:srgbClr val="FF0000"/>
              </a:solidFill>
            </a:endParaRPr>
          </a:p>
        </p:txBody>
      </p:sp>
    </p:spTree>
    <p:extLst>
      <p:ext uri="{BB962C8B-B14F-4D97-AF65-F5344CB8AC3E}">
        <p14:creationId xmlns:p14="http://schemas.microsoft.com/office/powerpoint/2010/main" xmlns="" val="530011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Community mobilization will;</a:t>
            </a:r>
          </a:p>
          <a:p>
            <a:r>
              <a:rPr lang="en-US" dirty="0" smtClean="0">
                <a:solidFill>
                  <a:schemeClr val="bg1"/>
                </a:solidFill>
              </a:rPr>
              <a:t>Build popular support, social unity, develops a broad support base, encourages grass root education which strengthens the campaign, acts as a key instrument to increase the level of awareness amongst key decision makers and disadvantaged groups</a:t>
            </a:r>
          </a:p>
          <a:p>
            <a:r>
              <a:rPr lang="en-US" dirty="0" smtClean="0">
                <a:solidFill>
                  <a:schemeClr val="bg1"/>
                </a:solidFill>
              </a:rPr>
              <a:t>It involves masses in decision making on issues that affect them</a:t>
            </a:r>
          </a:p>
          <a:p>
            <a:r>
              <a:rPr lang="en-US" dirty="0" smtClean="0">
                <a:solidFill>
                  <a:schemeClr val="bg1"/>
                </a:solidFill>
              </a:rPr>
              <a:t>Promotes the emergence of volunteers for the campaign</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Community mobilization</a:t>
            </a:r>
            <a:endParaRPr lang="en-US" sz="3200" dirty="0">
              <a:solidFill>
                <a:srgbClr val="FF0000"/>
              </a:solidFill>
            </a:endParaRPr>
          </a:p>
        </p:txBody>
      </p:sp>
    </p:spTree>
    <p:extLst>
      <p:ext uri="{BB962C8B-B14F-4D97-AF65-F5344CB8AC3E}">
        <p14:creationId xmlns:p14="http://schemas.microsoft.com/office/powerpoint/2010/main" xmlns="" val="1170893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Community mobilization could be challenging;</a:t>
            </a:r>
          </a:p>
          <a:p>
            <a:r>
              <a:rPr lang="en-US" dirty="0" smtClean="0">
                <a:solidFill>
                  <a:schemeClr val="bg1"/>
                </a:solidFill>
              </a:rPr>
              <a:t>Because it requires extensive outreach capacity</a:t>
            </a:r>
          </a:p>
          <a:p>
            <a:r>
              <a:rPr lang="en-US" dirty="0" smtClean="0">
                <a:solidFill>
                  <a:schemeClr val="bg1"/>
                </a:solidFill>
              </a:rPr>
              <a:t>A grass root education program must be factored along side the campaign- this maybe time and resource intensive</a:t>
            </a:r>
          </a:p>
          <a:p>
            <a:r>
              <a:rPr lang="en-US" dirty="0" smtClean="0">
                <a:solidFill>
                  <a:schemeClr val="bg1"/>
                </a:solidFill>
              </a:rPr>
              <a:t>Demands an extensive management/coordination structure- CSOs could easily lose control of agenda</a:t>
            </a:r>
          </a:p>
          <a:p>
            <a:r>
              <a:rPr lang="en-US" dirty="0" smtClean="0">
                <a:solidFill>
                  <a:schemeClr val="bg1"/>
                </a:solidFill>
              </a:rPr>
              <a:t>Diversity could potentially lead to greater politicization of the issue</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Community mobilization</a:t>
            </a:r>
            <a:endParaRPr lang="en-US" sz="3200" dirty="0">
              <a:solidFill>
                <a:srgbClr val="FF0000"/>
              </a:solidFill>
            </a:endParaRPr>
          </a:p>
        </p:txBody>
      </p:sp>
    </p:spTree>
    <p:extLst>
      <p:ext uri="{BB962C8B-B14F-4D97-AF65-F5344CB8AC3E}">
        <p14:creationId xmlns:p14="http://schemas.microsoft.com/office/powerpoint/2010/main" xmlns="" val="2113152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85000" lnSpcReduction="20000"/>
          </a:bodyPr>
          <a:lstStyle/>
          <a:p>
            <a:pPr marL="0" indent="0">
              <a:buNone/>
            </a:pPr>
            <a:r>
              <a:rPr lang="en-US" dirty="0" smtClean="0">
                <a:solidFill>
                  <a:schemeClr val="bg1"/>
                </a:solidFill>
              </a:rPr>
              <a:t>Community mobilization may include;</a:t>
            </a:r>
          </a:p>
          <a:p>
            <a:r>
              <a:rPr lang="en-US" dirty="0" smtClean="0">
                <a:solidFill>
                  <a:schemeClr val="bg1"/>
                </a:solidFill>
              </a:rPr>
              <a:t>Home </a:t>
            </a:r>
            <a:r>
              <a:rPr lang="en-US" dirty="0">
                <a:solidFill>
                  <a:schemeClr val="bg1"/>
                </a:solidFill>
              </a:rPr>
              <a:t>visits to explain the campaign to key community players</a:t>
            </a:r>
            <a:r>
              <a:rPr lang="en-US" dirty="0" smtClean="0">
                <a:solidFill>
                  <a:schemeClr val="bg1"/>
                </a:solidFill>
              </a:rPr>
              <a:t>.</a:t>
            </a:r>
          </a:p>
          <a:p>
            <a:r>
              <a:rPr lang="en-US" dirty="0" smtClean="0">
                <a:solidFill>
                  <a:schemeClr val="bg1"/>
                </a:solidFill>
              </a:rPr>
              <a:t>Community </a:t>
            </a:r>
            <a:r>
              <a:rPr lang="en-US" dirty="0">
                <a:solidFill>
                  <a:schemeClr val="bg1"/>
                </a:solidFill>
              </a:rPr>
              <a:t>meeting to explain the campaign and buy community </a:t>
            </a:r>
            <a:r>
              <a:rPr lang="en-US" dirty="0" smtClean="0">
                <a:solidFill>
                  <a:schemeClr val="bg1"/>
                </a:solidFill>
              </a:rPr>
              <a:t>support</a:t>
            </a:r>
          </a:p>
          <a:p>
            <a:r>
              <a:rPr lang="en-US" dirty="0" smtClean="0">
                <a:solidFill>
                  <a:schemeClr val="bg1"/>
                </a:solidFill>
              </a:rPr>
              <a:t>A </a:t>
            </a:r>
            <a:r>
              <a:rPr lang="en-US" dirty="0">
                <a:solidFill>
                  <a:schemeClr val="bg1"/>
                </a:solidFill>
              </a:rPr>
              <a:t>comprehensive composition of the benefit of the campaign to the </a:t>
            </a:r>
            <a:r>
              <a:rPr lang="en-US" dirty="0" smtClean="0">
                <a:solidFill>
                  <a:schemeClr val="bg1"/>
                </a:solidFill>
              </a:rPr>
              <a:t>community</a:t>
            </a:r>
          </a:p>
          <a:p>
            <a:r>
              <a:rPr lang="en-US" dirty="0" smtClean="0">
                <a:solidFill>
                  <a:schemeClr val="bg1"/>
                </a:solidFill>
              </a:rPr>
              <a:t>Poster</a:t>
            </a:r>
            <a:r>
              <a:rPr lang="en-US" dirty="0">
                <a:solidFill>
                  <a:schemeClr val="bg1"/>
                </a:solidFill>
              </a:rPr>
              <a:t>, leaflets that explain the campaign and its benefits.</a:t>
            </a:r>
          </a:p>
          <a:p>
            <a:r>
              <a:rPr lang="en-US" dirty="0" smtClean="0">
                <a:solidFill>
                  <a:schemeClr val="bg1"/>
                </a:solidFill>
              </a:rPr>
              <a:t>Drama </a:t>
            </a:r>
            <a:r>
              <a:rPr lang="en-US" dirty="0">
                <a:solidFill>
                  <a:schemeClr val="bg1"/>
                </a:solidFill>
              </a:rPr>
              <a:t>skits that explain and communicate the need for the campaign to be taken round the community or shown at a community meeting.</a:t>
            </a:r>
          </a:p>
          <a:p>
            <a:r>
              <a:rPr lang="en-US" dirty="0" smtClean="0">
                <a:solidFill>
                  <a:schemeClr val="bg1"/>
                </a:solidFill>
              </a:rPr>
              <a:t>Public </a:t>
            </a:r>
            <a:r>
              <a:rPr lang="en-US" dirty="0">
                <a:solidFill>
                  <a:schemeClr val="bg1"/>
                </a:solidFill>
              </a:rPr>
              <a:t>screening of videos that can show the graphic need for supporting the campaign.</a:t>
            </a:r>
          </a:p>
          <a:p>
            <a:r>
              <a:rPr lang="en-US" dirty="0" smtClean="0">
                <a:solidFill>
                  <a:schemeClr val="bg1"/>
                </a:solidFill>
              </a:rPr>
              <a:t>Testimonies </a:t>
            </a:r>
            <a:r>
              <a:rPr lang="en-US" dirty="0">
                <a:solidFill>
                  <a:schemeClr val="bg1"/>
                </a:solidFill>
              </a:rPr>
              <a:t>or recounting of personal experiences during meetings</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Community mobilization</a:t>
            </a:r>
            <a:endParaRPr lang="en-US" sz="3200" dirty="0">
              <a:solidFill>
                <a:srgbClr val="FF0000"/>
              </a:solidFill>
            </a:endParaRPr>
          </a:p>
        </p:txBody>
      </p:sp>
    </p:spTree>
    <p:extLst>
      <p:ext uri="{BB962C8B-B14F-4D97-AF65-F5344CB8AC3E}">
        <p14:creationId xmlns:p14="http://schemas.microsoft.com/office/powerpoint/2010/main" xmlns="" val="35747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Describe your previous work in alliances, networks and coalitions?</a:t>
            </a:r>
          </a:p>
          <a:p>
            <a:r>
              <a:rPr lang="en-US" dirty="0" smtClean="0">
                <a:solidFill>
                  <a:schemeClr val="bg1"/>
                </a:solidFill>
              </a:rPr>
              <a:t>Did you find working in alliances, networks and coalitions important? Why?</a:t>
            </a:r>
          </a:p>
          <a:p>
            <a:r>
              <a:rPr lang="en-US" dirty="0" smtClean="0">
                <a:solidFill>
                  <a:schemeClr val="bg1"/>
                </a:solidFill>
              </a:rPr>
              <a:t>What strategies did you use in building these relationships</a:t>
            </a:r>
          </a:p>
          <a:p>
            <a:pPr marL="0" indent="0">
              <a:buNone/>
            </a:pP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4177651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b="1" dirty="0">
                <a:solidFill>
                  <a:schemeClr val="bg1"/>
                </a:solidFill>
              </a:rPr>
              <a:t>Alliances- </a:t>
            </a:r>
            <a:r>
              <a:rPr lang="en-US" dirty="0">
                <a:solidFill>
                  <a:schemeClr val="bg1"/>
                </a:solidFill>
              </a:rPr>
              <a:t>functional relationship where participants co - ordinate their efforts and resources. The organizations may not always have common priorities overall, but as long as they have interest in the issue at hand, they are potential allies. The broader an alliance, the greater its impact on decision-makers or advocacy targets. The different allies increase the strength 0f the group as a whole and therefore increase their impact on the issue.</a:t>
            </a: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3273561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b="1" dirty="0" smtClean="0">
                <a:solidFill>
                  <a:schemeClr val="bg1"/>
                </a:solidFill>
              </a:rPr>
              <a:t>Networks- </a:t>
            </a:r>
            <a:r>
              <a:rPr lang="en-US" dirty="0" smtClean="0">
                <a:solidFill>
                  <a:schemeClr val="bg1"/>
                </a:solidFill>
              </a:rPr>
              <a:t>loose form of collaboration, who share information, contacts and experience for social purpose</a:t>
            </a:r>
          </a:p>
          <a:p>
            <a:pPr marL="0" indent="0">
              <a:buNone/>
            </a:pPr>
            <a:r>
              <a:rPr lang="en-US" dirty="0" smtClean="0">
                <a:solidFill>
                  <a:schemeClr val="bg1"/>
                </a:solidFill>
              </a:rPr>
              <a:t>Networks always have intersecting interests and will usually aim at;</a:t>
            </a:r>
          </a:p>
          <a:p>
            <a:r>
              <a:rPr lang="en-US" dirty="0" smtClean="0">
                <a:solidFill>
                  <a:schemeClr val="bg1"/>
                </a:solidFill>
              </a:rPr>
              <a:t>Strengthen </a:t>
            </a:r>
            <a:r>
              <a:rPr lang="en-US" dirty="0">
                <a:solidFill>
                  <a:schemeClr val="bg1"/>
                </a:solidFill>
              </a:rPr>
              <a:t>the links, </a:t>
            </a:r>
          </a:p>
          <a:p>
            <a:r>
              <a:rPr lang="en-US" dirty="0" smtClean="0">
                <a:solidFill>
                  <a:schemeClr val="bg1"/>
                </a:solidFill>
              </a:rPr>
              <a:t>Share </a:t>
            </a:r>
            <a:r>
              <a:rPr lang="en-US" dirty="0">
                <a:solidFill>
                  <a:schemeClr val="bg1"/>
                </a:solidFill>
              </a:rPr>
              <a:t>the experiences,</a:t>
            </a:r>
          </a:p>
          <a:p>
            <a:r>
              <a:rPr lang="en-US" dirty="0" smtClean="0">
                <a:solidFill>
                  <a:schemeClr val="bg1"/>
                </a:solidFill>
              </a:rPr>
              <a:t>Widen </a:t>
            </a:r>
            <a:r>
              <a:rPr lang="en-US" dirty="0">
                <a:solidFill>
                  <a:schemeClr val="bg1"/>
                </a:solidFill>
              </a:rPr>
              <a:t>the information base, </a:t>
            </a:r>
          </a:p>
          <a:p>
            <a:r>
              <a:rPr lang="en-US" dirty="0" smtClean="0">
                <a:solidFill>
                  <a:schemeClr val="bg1"/>
                </a:solidFill>
              </a:rPr>
              <a:t>Pool </a:t>
            </a:r>
            <a:r>
              <a:rPr lang="en-US" dirty="0">
                <a:solidFill>
                  <a:schemeClr val="bg1"/>
                </a:solidFill>
              </a:rPr>
              <a:t>the expertise and</a:t>
            </a:r>
          </a:p>
          <a:p>
            <a:r>
              <a:rPr lang="en-US" dirty="0" smtClean="0">
                <a:solidFill>
                  <a:schemeClr val="bg1"/>
                </a:solidFill>
              </a:rPr>
              <a:t>Understand </a:t>
            </a:r>
            <a:r>
              <a:rPr lang="en-US" dirty="0">
                <a:solidFill>
                  <a:schemeClr val="bg1"/>
                </a:solidFill>
              </a:rPr>
              <a:t>the issue from all angles</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2022765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b="1" dirty="0">
                <a:solidFill>
                  <a:schemeClr val="bg1"/>
                </a:solidFill>
              </a:rPr>
              <a:t>Coalitions- </a:t>
            </a:r>
            <a:r>
              <a:rPr lang="en-US" dirty="0" smtClean="0">
                <a:solidFill>
                  <a:schemeClr val="bg1"/>
                </a:solidFill>
              </a:rPr>
              <a:t>Groupings </a:t>
            </a:r>
            <a:r>
              <a:rPr lang="en-US" dirty="0">
                <a:solidFill>
                  <a:schemeClr val="bg1"/>
                </a:solidFill>
              </a:rPr>
              <a:t>0f organizations working together for a common concern. These </a:t>
            </a:r>
            <a:r>
              <a:rPr lang="en-US" dirty="0" smtClean="0">
                <a:solidFill>
                  <a:schemeClr val="bg1"/>
                </a:solidFill>
              </a:rPr>
              <a:t>organizations </a:t>
            </a:r>
            <a:r>
              <a:rPr lang="en-US" dirty="0">
                <a:solidFill>
                  <a:schemeClr val="bg1"/>
                </a:solidFill>
              </a:rPr>
              <a:t>may belong to different sectors and they may ordinarily carry out different </a:t>
            </a:r>
            <a:r>
              <a:rPr lang="en-US" dirty="0" smtClean="0">
                <a:solidFill>
                  <a:schemeClr val="bg1"/>
                </a:solidFill>
              </a:rPr>
              <a:t>activities</a:t>
            </a:r>
          </a:p>
          <a:p>
            <a:pPr marL="0" indent="0">
              <a:buNone/>
            </a:pPr>
            <a:r>
              <a:rPr lang="en-US" dirty="0" smtClean="0">
                <a:solidFill>
                  <a:schemeClr val="bg1"/>
                </a:solidFill>
              </a:rPr>
              <a:t>It </a:t>
            </a:r>
            <a:r>
              <a:rPr lang="en-US" dirty="0">
                <a:solidFill>
                  <a:schemeClr val="bg1"/>
                </a:solidFill>
              </a:rPr>
              <a:t>is a temporary agreement for combined action on the basis of a previously agreed position or goal</a:t>
            </a: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3974928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No </a:t>
            </a:r>
            <a:r>
              <a:rPr lang="en-US" dirty="0">
                <a:solidFill>
                  <a:schemeClr val="bg1"/>
                </a:solidFill>
              </a:rPr>
              <a:t>group, CBO / CSO can successfully achieve its advocacy goals without the help of other like-minded </a:t>
            </a:r>
            <a:r>
              <a:rPr lang="en-US" dirty="0" smtClean="0">
                <a:solidFill>
                  <a:schemeClr val="bg1"/>
                </a:solidFill>
              </a:rPr>
              <a:t>organizations</a:t>
            </a:r>
            <a:r>
              <a:rPr lang="en-US" dirty="0">
                <a:solidFill>
                  <a:schemeClr val="bg1"/>
                </a:solidFill>
              </a:rPr>
              <a:t>. </a:t>
            </a:r>
            <a:endParaRPr lang="en-US" dirty="0" smtClean="0">
              <a:solidFill>
                <a:schemeClr val="bg1"/>
              </a:solidFill>
            </a:endParaRPr>
          </a:p>
          <a:p>
            <a:r>
              <a:rPr lang="en-US" dirty="0" smtClean="0">
                <a:solidFill>
                  <a:schemeClr val="bg1"/>
                </a:solidFill>
              </a:rPr>
              <a:t>Cooperating </a:t>
            </a:r>
            <a:r>
              <a:rPr lang="en-US" dirty="0">
                <a:solidFill>
                  <a:schemeClr val="bg1"/>
                </a:solidFill>
              </a:rPr>
              <a:t>and co-coordinating with other stakeholders is essential in advocacy to broaden support and increase impact. </a:t>
            </a:r>
            <a:endParaRPr lang="en-US" dirty="0" smtClean="0">
              <a:solidFill>
                <a:schemeClr val="bg1"/>
              </a:solidFill>
            </a:endParaRPr>
          </a:p>
          <a:p>
            <a:r>
              <a:rPr lang="en-US" dirty="0" smtClean="0">
                <a:solidFill>
                  <a:schemeClr val="bg1"/>
                </a:solidFill>
              </a:rPr>
              <a:t>These </a:t>
            </a:r>
            <a:r>
              <a:rPr lang="en-US" dirty="0">
                <a:solidFill>
                  <a:schemeClr val="bg1"/>
                </a:solidFill>
              </a:rPr>
              <a:t>relationships can take a number of different forms, some formal and others informal, some short-term and others longer-term, some principled and others pragmatic. Building such relationships is a complex and time consuming process.</a:t>
            </a: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2779855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92500" lnSpcReduction="10000"/>
          </a:bodyPr>
          <a:lstStyle/>
          <a:p>
            <a:r>
              <a:rPr lang="en-US" dirty="0" smtClean="0">
                <a:solidFill>
                  <a:schemeClr val="bg1"/>
                </a:solidFill>
              </a:rPr>
              <a:t>They </a:t>
            </a:r>
            <a:r>
              <a:rPr lang="en-US" dirty="0">
                <a:solidFill>
                  <a:schemeClr val="bg1"/>
                </a:solidFill>
              </a:rPr>
              <a:t>provide strength in unity and numbers, and therefore facilitate greater impact;</a:t>
            </a:r>
          </a:p>
          <a:p>
            <a:r>
              <a:rPr lang="en-US" dirty="0" smtClean="0">
                <a:solidFill>
                  <a:schemeClr val="bg1"/>
                </a:solidFill>
              </a:rPr>
              <a:t>They </a:t>
            </a:r>
            <a:r>
              <a:rPr lang="en-US" dirty="0">
                <a:solidFill>
                  <a:schemeClr val="bg1"/>
                </a:solidFill>
              </a:rPr>
              <a:t>broaden the base of campaigns and thereby gain greater legitimacy with the  with decision-makers; They enrich campaigns through the pooling of resources and the availability 0f a broader range services and skills;</a:t>
            </a:r>
          </a:p>
          <a:p>
            <a:r>
              <a:rPr lang="en-US" dirty="0" smtClean="0">
                <a:solidFill>
                  <a:schemeClr val="bg1"/>
                </a:solidFill>
              </a:rPr>
              <a:t>They </a:t>
            </a:r>
            <a:r>
              <a:rPr lang="en-US" dirty="0">
                <a:solidFill>
                  <a:schemeClr val="bg1"/>
                </a:solidFill>
              </a:rPr>
              <a:t>provide for sharing of information and experience; </a:t>
            </a:r>
          </a:p>
          <a:p>
            <a:r>
              <a:rPr lang="en-US" dirty="0" smtClean="0">
                <a:solidFill>
                  <a:schemeClr val="bg1"/>
                </a:solidFill>
              </a:rPr>
              <a:t>They </a:t>
            </a:r>
            <a:r>
              <a:rPr lang="en-US" dirty="0">
                <a:solidFill>
                  <a:schemeClr val="bg1"/>
                </a:solidFill>
              </a:rPr>
              <a:t>offer additional capacity for nation-wide monitoring; they help to build support and across sectors.</a:t>
            </a:r>
          </a:p>
          <a:p>
            <a:r>
              <a:rPr lang="en-US" dirty="0" smtClean="0">
                <a:solidFill>
                  <a:schemeClr val="bg1"/>
                </a:solidFill>
              </a:rPr>
              <a:t>Providing </a:t>
            </a:r>
            <a:r>
              <a:rPr lang="en-US" dirty="0">
                <a:solidFill>
                  <a:schemeClr val="bg1"/>
                </a:solidFill>
              </a:rPr>
              <a:t>a forum for the joint consideration of problems</a:t>
            </a:r>
          </a:p>
          <a:p>
            <a:r>
              <a:rPr lang="en-US" dirty="0" smtClean="0">
                <a:solidFill>
                  <a:schemeClr val="bg1"/>
                </a:solidFill>
              </a:rPr>
              <a:t>Combining </a:t>
            </a:r>
            <a:r>
              <a:rPr lang="en-US" dirty="0">
                <a:solidFill>
                  <a:schemeClr val="bg1"/>
                </a:solidFill>
              </a:rPr>
              <a:t>the financial, material and human resources of each member of the coalition</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97165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1394564"/>
            <a:ext cx="6858000" cy="4855923"/>
          </a:xfrm>
        </p:spPr>
        <p:txBody>
          <a:bodyPr>
            <a:normAutofit/>
          </a:bodyPr>
          <a:lstStyle/>
          <a:p>
            <a:endParaRPr lang="en-US" sz="2400" dirty="0"/>
          </a:p>
          <a:p>
            <a:r>
              <a:rPr lang="en-US" sz="2400" dirty="0" smtClean="0"/>
              <a:t>Simply </a:t>
            </a:r>
            <a:r>
              <a:rPr lang="en-US" sz="2400" dirty="0"/>
              <a:t>put, a disjunction is  </a:t>
            </a:r>
            <a:r>
              <a:rPr lang="en-US" sz="2400" dirty="0" smtClean="0"/>
              <a:t>a </a:t>
            </a:r>
            <a:r>
              <a:rPr lang="en-US" sz="2400" dirty="0" smtClean="0">
                <a:solidFill>
                  <a:srgbClr val="FF0000"/>
                </a:solidFill>
              </a:rPr>
              <a:t>process</a:t>
            </a:r>
            <a:r>
              <a:rPr lang="en-US" sz="2400" dirty="0" smtClean="0"/>
              <a:t> of disconnecting or being disconnected</a:t>
            </a:r>
            <a:endParaRPr lang="en-US" sz="2400" dirty="0"/>
          </a:p>
          <a:p>
            <a:pPr lvl="0"/>
            <a:endParaRPr lang="en-US" sz="2400" dirty="0" smtClean="0"/>
          </a:p>
        </p:txBody>
      </p:sp>
      <p:sp>
        <p:nvSpPr>
          <p:cNvPr id="4" name="Title 3"/>
          <p:cNvSpPr>
            <a:spLocks noGrp="1"/>
          </p:cNvSpPr>
          <p:nvPr>
            <p:ph type="ctrTitle"/>
          </p:nvPr>
        </p:nvSpPr>
        <p:spPr>
          <a:xfrm>
            <a:off x="1068888" y="403965"/>
            <a:ext cx="6858000" cy="990600"/>
          </a:xfrm>
        </p:spPr>
        <p:txBody>
          <a:bodyPr/>
          <a:lstStyle/>
          <a:p>
            <a:r>
              <a:rPr lang="en-US" dirty="0" smtClean="0"/>
              <a:t>Disjunctions </a:t>
            </a:r>
            <a:endParaRPr lang="en-US" dirty="0"/>
          </a:p>
        </p:txBody>
      </p:sp>
    </p:spTree>
    <p:extLst>
      <p:ext uri="{BB962C8B-B14F-4D97-AF65-F5344CB8AC3E}">
        <p14:creationId xmlns:p14="http://schemas.microsoft.com/office/powerpoint/2010/main" xmlns="" val="1631907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Reducing </a:t>
            </a:r>
            <a:r>
              <a:rPr lang="en-US" dirty="0">
                <a:solidFill>
                  <a:schemeClr val="bg1"/>
                </a:solidFill>
              </a:rPr>
              <a:t>competition for access to resources among or between coalition members</a:t>
            </a:r>
          </a:p>
          <a:p>
            <a:r>
              <a:rPr lang="en-US" dirty="0" smtClean="0">
                <a:solidFill>
                  <a:schemeClr val="bg1"/>
                </a:solidFill>
              </a:rPr>
              <a:t>Being </a:t>
            </a:r>
            <a:r>
              <a:rPr lang="en-US" dirty="0">
                <a:solidFill>
                  <a:schemeClr val="bg1"/>
                </a:solidFill>
              </a:rPr>
              <a:t>able to mobilize the interest of other people and groups</a:t>
            </a:r>
          </a:p>
          <a:p>
            <a:r>
              <a:rPr lang="en-US" dirty="0" smtClean="0">
                <a:solidFill>
                  <a:schemeClr val="bg1"/>
                </a:solidFill>
              </a:rPr>
              <a:t>Being </a:t>
            </a:r>
            <a:r>
              <a:rPr lang="en-US" dirty="0">
                <a:solidFill>
                  <a:schemeClr val="bg1"/>
                </a:solidFill>
              </a:rPr>
              <a:t>able to attract the attention of the media and people in influential positions</a:t>
            </a:r>
          </a:p>
          <a:p>
            <a:r>
              <a:rPr lang="en-US" dirty="0" smtClean="0">
                <a:solidFill>
                  <a:schemeClr val="bg1"/>
                </a:solidFill>
              </a:rPr>
              <a:t>Providing </a:t>
            </a:r>
            <a:r>
              <a:rPr lang="en-US" dirty="0">
                <a:solidFill>
                  <a:schemeClr val="bg1"/>
                </a:solidFill>
              </a:rPr>
              <a:t>greater support for members against harassment and repression</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3025025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lnSpcReduction="10000"/>
          </a:bodyPr>
          <a:lstStyle/>
          <a:p>
            <a:pPr marL="0" indent="0">
              <a:buNone/>
            </a:pPr>
            <a:r>
              <a:rPr lang="en-US" dirty="0" smtClean="0">
                <a:solidFill>
                  <a:schemeClr val="bg1"/>
                </a:solidFill>
              </a:rPr>
              <a:t>Strategically you want to note that;</a:t>
            </a:r>
          </a:p>
          <a:p>
            <a:r>
              <a:rPr lang="en-US" dirty="0">
                <a:solidFill>
                  <a:schemeClr val="bg1"/>
                </a:solidFill>
              </a:rPr>
              <a:t>C</a:t>
            </a:r>
            <a:r>
              <a:rPr lang="en-US" dirty="0" smtClean="0">
                <a:solidFill>
                  <a:schemeClr val="bg1"/>
                </a:solidFill>
              </a:rPr>
              <a:t>onflict </a:t>
            </a:r>
            <a:r>
              <a:rPr lang="en-US" dirty="0">
                <a:solidFill>
                  <a:schemeClr val="bg1"/>
                </a:solidFill>
              </a:rPr>
              <a:t>will occur no matter how well all participants’ intentions are.</a:t>
            </a:r>
          </a:p>
          <a:p>
            <a:r>
              <a:rPr lang="en-US" dirty="0" smtClean="0">
                <a:solidFill>
                  <a:schemeClr val="bg1"/>
                </a:solidFill>
              </a:rPr>
              <a:t>Mixed </a:t>
            </a:r>
            <a:r>
              <a:rPr lang="en-US" dirty="0">
                <a:solidFill>
                  <a:schemeClr val="bg1"/>
                </a:solidFill>
              </a:rPr>
              <a:t>loyalties are unavoidable. Coalition members owe their primary loyalty to their own organization.</a:t>
            </a:r>
          </a:p>
          <a:p>
            <a:r>
              <a:rPr lang="en-US" dirty="0" smtClean="0">
                <a:solidFill>
                  <a:schemeClr val="bg1"/>
                </a:solidFill>
              </a:rPr>
              <a:t>Coalitions </a:t>
            </a:r>
            <a:r>
              <a:rPr lang="en-US" dirty="0">
                <a:solidFill>
                  <a:schemeClr val="bg1"/>
                </a:solidFill>
              </a:rPr>
              <a:t>have to be accountable to their purpose and mission. They must sometimes take fast action but must do so without surprising their members.</a:t>
            </a:r>
          </a:p>
          <a:p>
            <a:r>
              <a:rPr lang="en-US" dirty="0" smtClean="0">
                <a:solidFill>
                  <a:schemeClr val="bg1"/>
                </a:solidFill>
              </a:rPr>
              <a:t>Balancing </a:t>
            </a:r>
            <a:r>
              <a:rPr lang="en-US" dirty="0">
                <a:solidFill>
                  <a:schemeClr val="bg1"/>
                </a:solidFill>
              </a:rPr>
              <a:t>unity and diversity is demanding. You can avoid problems by examining whether potentially troublesome matters will be addressed</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1240673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85000" lnSpcReduction="20000"/>
          </a:bodyPr>
          <a:lstStyle/>
          <a:p>
            <a:pPr marL="0" indent="0">
              <a:buNone/>
            </a:pPr>
            <a:r>
              <a:rPr lang="en-US" dirty="0" smtClean="0">
                <a:solidFill>
                  <a:schemeClr val="bg1"/>
                </a:solidFill>
              </a:rPr>
              <a:t>Additionally you want to always recognize and respect;</a:t>
            </a:r>
          </a:p>
          <a:p>
            <a:r>
              <a:rPr lang="en-US" dirty="0" smtClean="0">
                <a:solidFill>
                  <a:schemeClr val="bg1"/>
                </a:solidFill>
              </a:rPr>
              <a:t>Goal </a:t>
            </a:r>
            <a:r>
              <a:rPr lang="en-US" dirty="0">
                <a:solidFill>
                  <a:schemeClr val="bg1"/>
                </a:solidFill>
              </a:rPr>
              <a:t>differences among members</a:t>
            </a:r>
          </a:p>
          <a:p>
            <a:r>
              <a:rPr lang="en-US" dirty="0" smtClean="0">
                <a:solidFill>
                  <a:schemeClr val="bg1"/>
                </a:solidFill>
              </a:rPr>
              <a:t>Ideological </a:t>
            </a:r>
            <a:r>
              <a:rPr lang="en-US" dirty="0">
                <a:solidFill>
                  <a:schemeClr val="bg1"/>
                </a:solidFill>
              </a:rPr>
              <a:t>differences among members</a:t>
            </a:r>
          </a:p>
          <a:p>
            <a:r>
              <a:rPr lang="en-US" dirty="0" smtClean="0">
                <a:solidFill>
                  <a:schemeClr val="bg1"/>
                </a:solidFill>
              </a:rPr>
              <a:t>Different </a:t>
            </a:r>
            <a:r>
              <a:rPr lang="en-US" dirty="0">
                <a:solidFill>
                  <a:schemeClr val="bg1"/>
                </a:solidFill>
              </a:rPr>
              <a:t>expectations on results of actions or efforts among members</a:t>
            </a:r>
          </a:p>
          <a:p>
            <a:r>
              <a:rPr lang="en-US" dirty="0" smtClean="0">
                <a:solidFill>
                  <a:schemeClr val="bg1"/>
                </a:solidFill>
              </a:rPr>
              <a:t>Power </a:t>
            </a:r>
            <a:r>
              <a:rPr lang="en-US" dirty="0">
                <a:solidFill>
                  <a:schemeClr val="bg1"/>
                </a:solidFill>
              </a:rPr>
              <a:t>differences within the coalition</a:t>
            </a:r>
          </a:p>
          <a:p>
            <a:r>
              <a:rPr lang="en-US" dirty="0" smtClean="0">
                <a:solidFill>
                  <a:schemeClr val="bg1"/>
                </a:solidFill>
              </a:rPr>
              <a:t>Differences </a:t>
            </a:r>
            <a:r>
              <a:rPr lang="en-US" dirty="0">
                <a:solidFill>
                  <a:schemeClr val="bg1"/>
                </a:solidFill>
              </a:rPr>
              <a:t>of in levels of commitment to coalition objectives among members</a:t>
            </a:r>
          </a:p>
          <a:p>
            <a:r>
              <a:rPr lang="en-US" dirty="0" smtClean="0">
                <a:solidFill>
                  <a:schemeClr val="bg1"/>
                </a:solidFill>
              </a:rPr>
              <a:t>Differences </a:t>
            </a:r>
            <a:r>
              <a:rPr lang="en-US" dirty="0">
                <a:solidFill>
                  <a:schemeClr val="bg1"/>
                </a:solidFill>
              </a:rPr>
              <a:t>in financial and in-kind commitments among members</a:t>
            </a:r>
          </a:p>
          <a:p>
            <a:r>
              <a:rPr lang="en-US" dirty="0" smtClean="0">
                <a:solidFill>
                  <a:schemeClr val="bg1"/>
                </a:solidFill>
              </a:rPr>
              <a:t>Differences </a:t>
            </a:r>
            <a:r>
              <a:rPr lang="en-US" dirty="0">
                <a:solidFill>
                  <a:schemeClr val="bg1"/>
                </a:solidFill>
              </a:rPr>
              <a:t>in organizational style among different sized member groups.</a:t>
            </a:r>
          </a:p>
          <a:p>
            <a:r>
              <a:rPr lang="en-US" dirty="0" smtClean="0">
                <a:solidFill>
                  <a:schemeClr val="bg1"/>
                </a:solidFill>
              </a:rPr>
              <a:t>Each </a:t>
            </a:r>
            <a:r>
              <a:rPr lang="en-US" dirty="0">
                <a:solidFill>
                  <a:schemeClr val="bg1"/>
                </a:solidFill>
              </a:rPr>
              <a:t>group has 10 minutes to present their responses to items 1-3, after that synthesize their responses into one.</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a:solidFill>
                  <a:srgbClr val="FF0000"/>
                </a:solidFill>
              </a:rPr>
              <a:t>B</a:t>
            </a:r>
            <a:r>
              <a:rPr lang="en-US" sz="3200" dirty="0" smtClean="0">
                <a:solidFill>
                  <a:srgbClr val="FF0000"/>
                </a:solidFill>
              </a:rPr>
              <a:t>uilding alliances, networks and coalitions</a:t>
            </a:r>
            <a:endParaRPr lang="en-US" sz="3200" dirty="0">
              <a:solidFill>
                <a:srgbClr val="FF0000"/>
              </a:solidFill>
            </a:endParaRPr>
          </a:p>
        </p:txBody>
      </p:sp>
    </p:spTree>
    <p:extLst>
      <p:ext uri="{BB962C8B-B14F-4D97-AF65-F5344CB8AC3E}">
        <p14:creationId xmlns:p14="http://schemas.microsoft.com/office/powerpoint/2010/main" xmlns="" val="3172398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Have you had reasons to work with the media before? What were the reasons?</a:t>
            </a:r>
          </a:p>
          <a:p>
            <a:r>
              <a:rPr lang="en-US" dirty="0" smtClean="0">
                <a:solidFill>
                  <a:schemeClr val="bg1"/>
                </a:solidFill>
              </a:rPr>
              <a:t>Have you ever felt the need to communicate more effectively?</a:t>
            </a:r>
          </a:p>
          <a:p>
            <a:r>
              <a:rPr lang="en-US" dirty="0" smtClean="0">
                <a:solidFill>
                  <a:schemeClr val="bg1"/>
                </a:solidFill>
              </a:rPr>
              <a:t>What specific advocacy work have you done with the media in the past?</a:t>
            </a: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1285475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85000" lnSpcReduction="10000"/>
          </a:bodyPr>
          <a:lstStyle/>
          <a:p>
            <a:pPr marL="0" indent="0">
              <a:buNone/>
            </a:pPr>
            <a:r>
              <a:rPr lang="en-US" dirty="0">
                <a:solidFill>
                  <a:schemeClr val="bg1"/>
                </a:solidFill>
              </a:rPr>
              <a:t>Generally, you can use the media to:</a:t>
            </a:r>
          </a:p>
          <a:p>
            <a:r>
              <a:rPr lang="en-US" dirty="0" smtClean="0">
                <a:solidFill>
                  <a:schemeClr val="bg1"/>
                </a:solidFill>
              </a:rPr>
              <a:t>Increase </a:t>
            </a:r>
            <a:r>
              <a:rPr lang="en-US" dirty="0">
                <a:solidFill>
                  <a:schemeClr val="bg1"/>
                </a:solidFill>
              </a:rPr>
              <a:t>the visibility of your organization (create “name recognition”)</a:t>
            </a:r>
          </a:p>
          <a:p>
            <a:r>
              <a:rPr lang="en-US" dirty="0" smtClean="0">
                <a:solidFill>
                  <a:schemeClr val="bg1"/>
                </a:solidFill>
              </a:rPr>
              <a:t>Reach </a:t>
            </a:r>
            <a:r>
              <a:rPr lang="en-US" dirty="0">
                <a:solidFill>
                  <a:schemeClr val="bg1"/>
                </a:solidFill>
              </a:rPr>
              <a:t>influential people in the society</a:t>
            </a:r>
          </a:p>
          <a:p>
            <a:r>
              <a:rPr lang="en-US" dirty="0" smtClean="0">
                <a:solidFill>
                  <a:schemeClr val="bg1"/>
                </a:solidFill>
              </a:rPr>
              <a:t>Bring </a:t>
            </a:r>
            <a:r>
              <a:rPr lang="en-US" dirty="0">
                <a:solidFill>
                  <a:schemeClr val="bg1"/>
                </a:solidFill>
              </a:rPr>
              <a:t>about reform in public institutions</a:t>
            </a:r>
          </a:p>
          <a:p>
            <a:r>
              <a:rPr lang="en-US" dirty="0" smtClean="0">
                <a:solidFill>
                  <a:schemeClr val="bg1"/>
                </a:solidFill>
              </a:rPr>
              <a:t>Increase </a:t>
            </a:r>
            <a:r>
              <a:rPr lang="en-US" dirty="0">
                <a:solidFill>
                  <a:schemeClr val="bg1"/>
                </a:solidFill>
              </a:rPr>
              <a:t>public awareness about certain issues</a:t>
            </a:r>
          </a:p>
          <a:p>
            <a:r>
              <a:rPr lang="en-US" dirty="0" smtClean="0">
                <a:solidFill>
                  <a:schemeClr val="bg1"/>
                </a:solidFill>
              </a:rPr>
              <a:t>Bring </a:t>
            </a:r>
            <a:r>
              <a:rPr lang="en-US" dirty="0">
                <a:solidFill>
                  <a:schemeClr val="bg1"/>
                </a:solidFill>
              </a:rPr>
              <a:t>about improved service delivery</a:t>
            </a:r>
          </a:p>
          <a:p>
            <a:r>
              <a:rPr lang="en-US" dirty="0" smtClean="0">
                <a:solidFill>
                  <a:schemeClr val="bg1"/>
                </a:solidFill>
              </a:rPr>
              <a:t>Redress </a:t>
            </a:r>
            <a:r>
              <a:rPr lang="en-US" dirty="0">
                <a:solidFill>
                  <a:schemeClr val="bg1"/>
                </a:solidFill>
              </a:rPr>
              <a:t>negative images or perceptions about your organization</a:t>
            </a:r>
          </a:p>
          <a:p>
            <a:r>
              <a:rPr lang="en-US" dirty="0" smtClean="0">
                <a:solidFill>
                  <a:schemeClr val="bg1"/>
                </a:solidFill>
              </a:rPr>
              <a:t>Increase </a:t>
            </a:r>
            <a:r>
              <a:rPr lang="en-US" dirty="0">
                <a:solidFill>
                  <a:schemeClr val="bg1"/>
                </a:solidFill>
              </a:rPr>
              <a:t>coverage of issues that your organization is concerned about.</a:t>
            </a:r>
          </a:p>
          <a:p>
            <a:r>
              <a:rPr lang="en-US" dirty="0" smtClean="0">
                <a:solidFill>
                  <a:schemeClr val="bg1"/>
                </a:solidFill>
              </a:rPr>
              <a:t>Increase </a:t>
            </a:r>
            <a:r>
              <a:rPr lang="en-US" dirty="0">
                <a:solidFill>
                  <a:schemeClr val="bg1"/>
                </a:solidFill>
              </a:rPr>
              <a:t>coverage of your organization’s events and activities.</a:t>
            </a:r>
          </a:p>
          <a:p>
            <a:r>
              <a:rPr lang="en-US" dirty="0" smtClean="0">
                <a:solidFill>
                  <a:schemeClr val="bg1"/>
                </a:solidFill>
              </a:rPr>
              <a:t>Enhance </a:t>
            </a:r>
            <a:r>
              <a:rPr lang="en-US" dirty="0">
                <a:solidFill>
                  <a:schemeClr val="bg1"/>
                </a:solidFill>
              </a:rPr>
              <a:t>the fundraising prospects of your organization</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2219846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92500" lnSpcReduction="20000"/>
          </a:bodyPr>
          <a:lstStyle/>
          <a:p>
            <a:r>
              <a:rPr lang="en-US" dirty="0" smtClean="0">
                <a:solidFill>
                  <a:schemeClr val="bg1"/>
                </a:solidFill>
              </a:rPr>
              <a:t>To </a:t>
            </a:r>
            <a:r>
              <a:rPr lang="en-US" dirty="0">
                <a:solidFill>
                  <a:schemeClr val="bg1"/>
                </a:solidFill>
              </a:rPr>
              <a:t>be effective, you must be knowledgeable about the issues you are campaigning on. Nothing can be more disastrous than an ignorant person trying to convince others about an issue which he or she knows little or nothing about or who cannot substantiate claims.</a:t>
            </a:r>
          </a:p>
          <a:p>
            <a:endParaRPr lang="en-US" dirty="0">
              <a:solidFill>
                <a:schemeClr val="bg1"/>
              </a:solidFill>
            </a:endParaRPr>
          </a:p>
          <a:p>
            <a:r>
              <a:rPr lang="en-US" dirty="0" smtClean="0">
                <a:solidFill>
                  <a:schemeClr val="bg1"/>
                </a:solidFill>
              </a:rPr>
              <a:t>The </a:t>
            </a:r>
            <a:r>
              <a:rPr lang="en-US" dirty="0">
                <a:solidFill>
                  <a:schemeClr val="bg1"/>
                </a:solidFill>
              </a:rPr>
              <a:t>quality of information you have and are able to present will play a crucial role in achieving your objective</a:t>
            </a:r>
          </a:p>
          <a:p>
            <a:endParaRPr lang="en-US" dirty="0">
              <a:solidFill>
                <a:schemeClr val="bg1"/>
              </a:solidFill>
            </a:endParaRPr>
          </a:p>
          <a:p>
            <a:r>
              <a:rPr lang="en-US" dirty="0" smtClean="0">
                <a:solidFill>
                  <a:schemeClr val="bg1"/>
                </a:solidFill>
              </a:rPr>
              <a:t>In </a:t>
            </a:r>
            <a:r>
              <a:rPr lang="en-US" dirty="0">
                <a:solidFill>
                  <a:schemeClr val="bg1"/>
                </a:solidFill>
              </a:rPr>
              <a:t>order to be effective in mobilizing a particular constituency, the information must be relevant to the lives of those people or the issues that concern them.  If the information is not relevant to their issues, they are unlikely to be interested and cannot therefore be mobilized.</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3685659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92500" lnSpcReduction="10000"/>
          </a:bodyPr>
          <a:lstStyle/>
          <a:p>
            <a:r>
              <a:rPr lang="en-US" dirty="0" smtClean="0">
                <a:solidFill>
                  <a:schemeClr val="bg1"/>
                </a:solidFill>
              </a:rPr>
              <a:t>In </a:t>
            </a:r>
            <a:r>
              <a:rPr lang="en-US" dirty="0">
                <a:solidFill>
                  <a:schemeClr val="bg1"/>
                </a:solidFill>
              </a:rPr>
              <a:t>order to be effective in influencing and pressuring decision makers, information must be accurate – never lie.  Once your information can be shown to be false, inaccurate or misleading, the credibility of your campaign will be seriously damaged.</a:t>
            </a:r>
          </a:p>
          <a:p>
            <a:r>
              <a:rPr lang="en-US" dirty="0" smtClean="0">
                <a:solidFill>
                  <a:schemeClr val="bg1"/>
                </a:solidFill>
              </a:rPr>
              <a:t>In </a:t>
            </a:r>
            <a:r>
              <a:rPr lang="en-US" dirty="0">
                <a:solidFill>
                  <a:schemeClr val="bg1"/>
                </a:solidFill>
              </a:rPr>
              <a:t>order to be effective in stimulating discussions, information must be up-to-date and based on or linked to current issues or events and not on issues that are moot.</a:t>
            </a:r>
          </a:p>
          <a:p>
            <a:r>
              <a:rPr lang="en-US" dirty="0" smtClean="0">
                <a:solidFill>
                  <a:schemeClr val="bg1"/>
                </a:solidFill>
              </a:rPr>
              <a:t>In </a:t>
            </a:r>
            <a:r>
              <a:rPr lang="en-US" dirty="0">
                <a:solidFill>
                  <a:schemeClr val="bg1"/>
                </a:solidFill>
              </a:rPr>
              <a:t>order to be effective in persuading people, the information must be convincing.</a:t>
            </a:r>
          </a:p>
          <a:p>
            <a:r>
              <a:rPr lang="en-US" dirty="0" smtClean="0">
                <a:solidFill>
                  <a:schemeClr val="bg1"/>
                </a:solidFill>
              </a:rPr>
              <a:t>In </a:t>
            </a:r>
            <a:r>
              <a:rPr lang="en-US" dirty="0">
                <a:solidFill>
                  <a:schemeClr val="bg1"/>
                </a:solidFill>
              </a:rPr>
              <a:t>order to be effective in provoking action and initiating change, information must be conclusive.  The information should support the conclusion that you make from it.</a:t>
            </a:r>
          </a:p>
          <a:p>
            <a:endParaRPr lang="en-US" dirty="0">
              <a:solidFill>
                <a:schemeClr val="bg1"/>
              </a:solidFill>
            </a:endParaRP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3171810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pPr marL="0" indent="0">
              <a:buNone/>
            </a:pPr>
            <a:r>
              <a:rPr lang="en-US" dirty="0" smtClean="0">
                <a:solidFill>
                  <a:schemeClr val="bg1"/>
                </a:solidFill>
              </a:rPr>
              <a:t>The </a:t>
            </a:r>
            <a:r>
              <a:rPr lang="en-US" dirty="0">
                <a:solidFill>
                  <a:schemeClr val="bg1"/>
                </a:solidFill>
              </a:rPr>
              <a:t>media can be deployed to popularize the issue you are campaigning about to create public awareness around it and keep it constantly in the public domain </a:t>
            </a:r>
            <a:r>
              <a:rPr lang="en-US" dirty="0" smtClean="0">
                <a:solidFill>
                  <a:schemeClr val="bg1"/>
                </a:solidFill>
              </a:rPr>
              <a:t>so policy-makers </a:t>
            </a:r>
            <a:r>
              <a:rPr lang="en-US" dirty="0">
                <a:solidFill>
                  <a:schemeClr val="bg1"/>
                </a:solidFill>
              </a:rPr>
              <a:t>and other government officials begin to feel that it is a matter of serious public interest which they must act on.  </a:t>
            </a: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This </a:t>
            </a:r>
            <a:r>
              <a:rPr lang="en-US" dirty="0">
                <a:solidFill>
                  <a:schemeClr val="bg1"/>
                </a:solidFill>
              </a:rPr>
              <a:t>makes it difficult for them to ignore your issue.  Ways in which the media can be deployed for this purpose include the following</a:t>
            </a:r>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1351658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fontScale="85000" lnSpcReduction="20000"/>
          </a:bodyPr>
          <a:lstStyle/>
          <a:p>
            <a:r>
              <a:rPr lang="en-US" dirty="0" smtClean="0">
                <a:solidFill>
                  <a:schemeClr val="bg1"/>
                </a:solidFill>
              </a:rPr>
              <a:t>Members </a:t>
            </a:r>
            <a:r>
              <a:rPr lang="en-US" dirty="0">
                <a:solidFill>
                  <a:schemeClr val="bg1"/>
                </a:solidFill>
              </a:rPr>
              <a:t>of the advocacy team can organize visits to media managers, editors, editorial boards, etc. in different parts of the country to solicit media support</a:t>
            </a:r>
          </a:p>
          <a:p>
            <a:r>
              <a:rPr lang="en-US" dirty="0" smtClean="0">
                <a:solidFill>
                  <a:schemeClr val="bg1"/>
                </a:solidFill>
              </a:rPr>
              <a:t>Ensure </a:t>
            </a:r>
            <a:r>
              <a:rPr lang="en-US" dirty="0">
                <a:solidFill>
                  <a:schemeClr val="bg1"/>
                </a:solidFill>
              </a:rPr>
              <a:t>a constant stream of news on the issue you are campaigning about on radio, television, news magazines and newspapers so that it is constantly in the public domain.</a:t>
            </a:r>
          </a:p>
          <a:p>
            <a:r>
              <a:rPr lang="en-US" dirty="0" smtClean="0">
                <a:solidFill>
                  <a:schemeClr val="bg1"/>
                </a:solidFill>
              </a:rPr>
              <a:t>Training </a:t>
            </a:r>
            <a:r>
              <a:rPr lang="en-US" dirty="0">
                <a:solidFill>
                  <a:schemeClr val="bg1"/>
                </a:solidFill>
              </a:rPr>
              <a:t>journalists, particularly political correspondents and editors or other sector correspondents and editors as may be relevant for the issue to enable them engage effectively with politicians, policy-makers, legislators and public officials generally on the issue</a:t>
            </a:r>
          </a:p>
          <a:p>
            <a:r>
              <a:rPr lang="en-US" dirty="0" smtClean="0">
                <a:solidFill>
                  <a:schemeClr val="bg1"/>
                </a:solidFill>
              </a:rPr>
              <a:t>Soliciting </a:t>
            </a:r>
            <a:r>
              <a:rPr lang="en-US" dirty="0">
                <a:solidFill>
                  <a:schemeClr val="bg1"/>
                </a:solidFill>
              </a:rPr>
              <a:t>supporting editorial comments and endorsements about the issue by newspapers and news magazines.  Radio and television stations can also air supporting news analysis and commentaries on the issue.</a:t>
            </a: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3055902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8592"/>
            <a:ext cx="8229600" cy="4609578"/>
          </a:xfrm>
        </p:spPr>
        <p:txBody>
          <a:bodyPr>
            <a:normAutofit/>
          </a:bodyPr>
          <a:lstStyle/>
          <a:p>
            <a:r>
              <a:rPr lang="en-US" dirty="0" smtClean="0">
                <a:solidFill>
                  <a:schemeClr val="bg1"/>
                </a:solidFill>
              </a:rPr>
              <a:t>Facilitating </a:t>
            </a:r>
            <a:r>
              <a:rPr lang="en-US" dirty="0">
                <a:solidFill>
                  <a:schemeClr val="bg1"/>
                </a:solidFill>
              </a:rPr>
              <a:t>the publication of features and opinion articles about the issue in newspapers and magazines.</a:t>
            </a:r>
          </a:p>
          <a:p>
            <a:r>
              <a:rPr lang="en-US" dirty="0" smtClean="0">
                <a:solidFill>
                  <a:schemeClr val="bg1"/>
                </a:solidFill>
              </a:rPr>
              <a:t>Facilitating </a:t>
            </a:r>
            <a:r>
              <a:rPr lang="en-US" dirty="0">
                <a:solidFill>
                  <a:schemeClr val="bg1"/>
                </a:solidFill>
              </a:rPr>
              <a:t>discussion </a:t>
            </a:r>
            <a:r>
              <a:rPr lang="en-US" dirty="0" smtClean="0">
                <a:solidFill>
                  <a:schemeClr val="bg1"/>
                </a:solidFill>
              </a:rPr>
              <a:t>program </a:t>
            </a:r>
            <a:r>
              <a:rPr lang="en-US" dirty="0">
                <a:solidFill>
                  <a:schemeClr val="bg1"/>
                </a:solidFill>
              </a:rPr>
              <a:t>and debates about the issue on radio and television stations</a:t>
            </a:r>
          </a:p>
          <a:p>
            <a:r>
              <a:rPr lang="en-US" dirty="0" smtClean="0">
                <a:solidFill>
                  <a:schemeClr val="bg1"/>
                </a:solidFill>
              </a:rPr>
              <a:t>Production </a:t>
            </a:r>
            <a:r>
              <a:rPr lang="en-US" dirty="0">
                <a:solidFill>
                  <a:schemeClr val="bg1"/>
                </a:solidFill>
              </a:rPr>
              <a:t>and airing of documentaries which highlight the issue on radio and television stations.</a:t>
            </a:r>
          </a:p>
          <a:p>
            <a:r>
              <a:rPr lang="en-US" dirty="0" smtClean="0">
                <a:solidFill>
                  <a:schemeClr val="bg1"/>
                </a:solidFill>
              </a:rPr>
              <a:t>Production </a:t>
            </a:r>
            <a:r>
              <a:rPr lang="en-US" dirty="0">
                <a:solidFill>
                  <a:schemeClr val="bg1"/>
                </a:solidFill>
              </a:rPr>
              <a:t>and airing of jingles on the issue on radio and television stations</a:t>
            </a:r>
          </a:p>
          <a:p>
            <a:endParaRPr lang="en-US" dirty="0">
              <a:solidFill>
                <a:schemeClr val="bg1"/>
              </a:solidFill>
            </a:endParaRPr>
          </a:p>
          <a:p>
            <a:endParaRPr lang="en-US" dirty="0" smtClean="0">
              <a:solidFill>
                <a:schemeClr val="bg1"/>
              </a:solidFill>
            </a:endParaRPr>
          </a:p>
        </p:txBody>
      </p:sp>
      <p:sp>
        <p:nvSpPr>
          <p:cNvPr id="2" name="Title 1"/>
          <p:cNvSpPr>
            <a:spLocks noGrp="1"/>
          </p:cNvSpPr>
          <p:nvPr>
            <p:ph type="title"/>
          </p:nvPr>
        </p:nvSpPr>
        <p:spPr>
          <a:xfrm>
            <a:off x="457200" y="267223"/>
            <a:ext cx="8229600" cy="1336109"/>
          </a:xfrm>
        </p:spPr>
        <p:txBody>
          <a:bodyPr>
            <a:normAutofit/>
          </a:bodyPr>
          <a:lstStyle/>
          <a:p>
            <a:r>
              <a:rPr lang="en-US" sz="3600" dirty="0" smtClean="0"/>
              <a:t>Things to do: </a:t>
            </a:r>
            <a:r>
              <a:rPr lang="en-US" sz="3200" dirty="0" smtClean="0">
                <a:solidFill>
                  <a:srgbClr val="FF0000"/>
                </a:solidFill>
              </a:rPr>
              <a:t>Media and effective communication</a:t>
            </a:r>
            <a:endParaRPr lang="en-US" sz="3200" dirty="0">
              <a:solidFill>
                <a:srgbClr val="FF0000"/>
              </a:solidFill>
            </a:endParaRPr>
          </a:p>
        </p:txBody>
      </p:sp>
    </p:spTree>
    <p:extLst>
      <p:ext uri="{BB962C8B-B14F-4D97-AF65-F5344CB8AC3E}">
        <p14:creationId xmlns:p14="http://schemas.microsoft.com/office/powerpoint/2010/main" xmlns="" val="9349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4" name="Picture 3" descr="ngr thing.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0100" y="830471"/>
            <a:ext cx="7658100" cy="5422900"/>
          </a:xfrm>
          <a:prstGeom prst="rect">
            <a:avLst/>
          </a:prstGeom>
        </p:spPr>
      </p:pic>
    </p:spTree>
    <p:extLst>
      <p:ext uri="{BB962C8B-B14F-4D97-AF65-F5344CB8AC3E}">
        <p14:creationId xmlns:p14="http://schemas.microsoft.com/office/powerpoint/2010/main" xmlns="" val="1448987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23"/>
            <a:ext cx="8229600" cy="1336109"/>
          </a:xfrm>
        </p:spPr>
        <p:txBody>
          <a:bodyPr>
            <a:normAutofit/>
          </a:bodyPr>
          <a:lstStyle/>
          <a:p>
            <a:r>
              <a:rPr lang="en-US" sz="3600" dirty="0" smtClean="0">
                <a:solidFill>
                  <a:schemeClr val="bg1"/>
                </a:solidFill>
              </a:rPr>
              <a:t>Time to plan and make it count</a:t>
            </a:r>
            <a:endParaRPr lang="en-US" sz="3600" dirty="0">
              <a:solidFill>
                <a:schemeClr val="bg1"/>
              </a:solidFill>
            </a:endParaRPr>
          </a:p>
        </p:txBody>
      </p:sp>
      <p:pic>
        <p:nvPicPr>
          <p:cNvPr id="1026" name="Picture 2" descr="C:\Users\November 22\Pictures\602236_415277751901313_1552676252_n.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540701" y="1966585"/>
            <a:ext cx="6125228" cy="41962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7685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23"/>
            <a:ext cx="8229600" cy="1336109"/>
          </a:xfrm>
        </p:spPr>
        <p:txBody>
          <a:bodyPr>
            <a:normAutofit/>
          </a:bodyPr>
          <a:lstStyle/>
          <a:p>
            <a:endParaRPr lang="en-US" sz="3600"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endParaRPr lang="en-US" sz="9600" dirty="0" smtClean="0"/>
          </a:p>
          <a:p>
            <a:pPr marL="0" indent="0" algn="ctr">
              <a:buNone/>
            </a:pPr>
            <a:r>
              <a:rPr lang="en-US" sz="9600" dirty="0" smtClean="0"/>
              <a:t>Thank you</a:t>
            </a:r>
            <a:endParaRPr lang="en-US" sz="9600" dirty="0"/>
          </a:p>
        </p:txBody>
      </p:sp>
    </p:spTree>
    <p:extLst>
      <p:ext uri="{BB962C8B-B14F-4D97-AF65-F5344CB8AC3E}">
        <p14:creationId xmlns:p14="http://schemas.microsoft.com/office/powerpoint/2010/main" xmlns="" val="272260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pl power.jp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t="34312" b="14506"/>
          <a:stretch/>
        </p:blipFill>
        <p:spPr>
          <a:xfrm>
            <a:off x="187890" y="425885"/>
            <a:ext cx="8768220" cy="5700277"/>
          </a:xfrm>
        </p:spPr>
      </p:pic>
    </p:spTree>
    <p:extLst>
      <p:ext uri="{BB962C8B-B14F-4D97-AF65-F5344CB8AC3E}">
        <p14:creationId xmlns:p14="http://schemas.microsoft.com/office/powerpoint/2010/main" xmlns="" val="348669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heart of advocacy is </a:t>
            </a:r>
            <a:r>
              <a:rPr lang="en-US" dirty="0" smtClean="0">
                <a:solidFill>
                  <a:srgbClr val="FF0000"/>
                </a:solidFill>
              </a:rPr>
              <a:t>strategic communication</a:t>
            </a:r>
          </a:p>
          <a:p>
            <a:endParaRPr lang="en-US" dirty="0">
              <a:solidFill>
                <a:srgbClr val="FF0000"/>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Things to Know</a:t>
            </a:r>
            <a:endParaRPr lang="en-US" dirty="0"/>
          </a:p>
        </p:txBody>
      </p:sp>
      <p:pic>
        <p:nvPicPr>
          <p:cNvPr id="4098" name="Picture 2" descr="C:\Users\November 22\Pictures\163499_10151599094715907_1619408266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506967"/>
            <a:ext cx="3171825" cy="317182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November 22\Pictures\264746_10150202937093775_2063484_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32126" y="2506967"/>
            <a:ext cx="4267200"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0649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heart of advocacy is </a:t>
            </a:r>
            <a:r>
              <a:rPr lang="en-US" dirty="0" smtClean="0">
                <a:solidFill>
                  <a:srgbClr val="FF0000"/>
                </a:solidFill>
              </a:rPr>
              <a:t>strategic communication</a:t>
            </a:r>
          </a:p>
          <a:p>
            <a:endParaRPr lang="en-US" dirty="0">
              <a:solidFill>
                <a:srgbClr val="FF0000"/>
              </a:solidFill>
            </a:endParaRPr>
          </a:p>
          <a:p>
            <a:endParaRPr lang="en-US" dirty="0" smtClean="0">
              <a:solidFill>
                <a:srgbClr val="FF0000"/>
              </a:solidFill>
            </a:endParaRPr>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Things to Know</a:t>
            </a:r>
            <a:endParaRPr lang="en-US" dirty="0"/>
          </a:p>
        </p:txBody>
      </p:sp>
      <p:pic>
        <p:nvPicPr>
          <p:cNvPr id="5122" name="Picture 2" descr="C:\Users\November 22\Pictures\318086_10150863753843775_764390725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2257425"/>
            <a:ext cx="3713968" cy="38385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November 22\Pictures\481257_361240027313656_929931072_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32657" y="2257425"/>
            <a:ext cx="3838575" cy="3838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8570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926</TotalTime>
  <Words>3285</Words>
  <Application>Microsoft Office PowerPoint</Application>
  <PresentationFormat>On-screen Show (4:3)</PresentationFormat>
  <Paragraphs>330</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Paper</vt:lpstr>
      <vt:lpstr>Blending distinctions and disjunctions</vt:lpstr>
      <vt:lpstr>Distinctions </vt:lpstr>
      <vt:lpstr>Distinctions </vt:lpstr>
      <vt:lpstr>Disjunctions </vt:lpstr>
      <vt:lpstr>Disjunctions </vt:lpstr>
      <vt:lpstr>Slide 6</vt:lpstr>
      <vt:lpstr>Slide 7</vt:lpstr>
      <vt:lpstr>Things to Know</vt:lpstr>
      <vt:lpstr>Things to Know</vt:lpstr>
      <vt:lpstr>Things to Know</vt:lpstr>
      <vt:lpstr>Things to Know</vt:lpstr>
      <vt:lpstr>Things to Know</vt:lpstr>
      <vt:lpstr>Things to Know: Understanding advocacy</vt:lpstr>
      <vt:lpstr>Things to Know: Understanding advocacy</vt:lpstr>
      <vt:lpstr>Things to Know: Understanding advocacy</vt:lpstr>
      <vt:lpstr>Things to Know: Understanding advocacy</vt:lpstr>
      <vt:lpstr>Things to Know: Scanning your advocacy environment</vt:lpstr>
      <vt:lpstr>Things to Know: Scanning your advocacy environment</vt:lpstr>
      <vt:lpstr>Things to Know: Scanning your advocacy environment</vt:lpstr>
      <vt:lpstr>Things to Know: Scanning your advocacy environment</vt:lpstr>
      <vt:lpstr>Things to Know: Scanning your advocacy environment</vt:lpstr>
      <vt:lpstr>Things to Know: power and influence analysis</vt:lpstr>
      <vt:lpstr>Things to Know: power and influence analysis</vt:lpstr>
      <vt:lpstr>Things to Know: power and influence analysis</vt:lpstr>
      <vt:lpstr>Things to do: The design</vt:lpstr>
      <vt:lpstr>Things to do: The design</vt:lpstr>
      <vt:lpstr>Things to do: The design</vt:lpstr>
      <vt:lpstr>Things to do: The design</vt:lpstr>
      <vt:lpstr>Things to do: Lobbying</vt:lpstr>
      <vt:lpstr>Things to do: Lobbying</vt:lpstr>
      <vt:lpstr>Things to do: Lobbying</vt:lpstr>
      <vt:lpstr>Things to do: Lobbying</vt:lpstr>
      <vt:lpstr>Things to do: Lobbying</vt:lpstr>
      <vt:lpstr>Things to do: Using the legal system</vt:lpstr>
      <vt:lpstr>Things to do: Using the legal system</vt:lpstr>
      <vt:lpstr>Things to do: Using the legal system</vt:lpstr>
      <vt:lpstr>Things to do: Using the legal system</vt:lpstr>
      <vt:lpstr>Things to do: Using the legal system</vt:lpstr>
      <vt:lpstr>Things to do: Community mobilization</vt:lpstr>
      <vt:lpstr>Things to do: Community mobilization</vt:lpstr>
      <vt:lpstr>Things to do: Community mobilization</vt:lpstr>
      <vt:lpstr>Things to do: Community mobilization</vt:lpstr>
      <vt:lpstr>Things to do: Community mobilization</vt:lpstr>
      <vt:lpstr>Things to do: Building alliances, networks and coalitions</vt:lpstr>
      <vt:lpstr>Things to do: Building alliances, networks and coalitions</vt:lpstr>
      <vt:lpstr>Things to do: Building alliances, networks and coalitions</vt:lpstr>
      <vt:lpstr>Things to do: Building alliances, networks and coalitions</vt:lpstr>
      <vt:lpstr>Things to do: Building alliances, networks and coalitions</vt:lpstr>
      <vt:lpstr>Things to do: Building alliances, networks and coalitions</vt:lpstr>
      <vt:lpstr>Things to do: Building alliances, networks and coalitions</vt:lpstr>
      <vt:lpstr>Things to do: Building alliances, networks and coalitions</vt:lpstr>
      <vt:lpstr>Things to do: Building alliances, networks and coalitions</vt:lpstr>
      <vt:lpstr>Things to do: Media and effective communication</vt:lpstr>
      <vt:lpstr>Things to do: Media and effective communication</vt:lpstr>
      <vt:lpstr>Things to do: Media and effective communication</vt:lpstr>
      <vt:lpstr>Things to do: Media and effective communication</vt:lpstr>
      <vt:lpstr>Things to do: Media and effective communication</vt:lpstr>
      <vt:lpstr>Things to do: Media and effective communication</vt:lpstr>
      <vt:lpstr>Things to do: Media and effective communication</vt:lpstr>
      <vt:lpstr>Time to plan and make it count</vt:lpstr>
      <vt:lpstr>Slide 61</vt:lpstr>
    </vt:vector>
  </TitlesOfParts>
  <Company>Africa Media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Otsemobor</dc:creator>
  <cp:lastModifiedBy>WEON</cp:lastModifiedBy>
  <cp:revision>57</cp:revision>
  <dcterms:created xsi:type="dcterms:W3CDTF">2013-05-04T17:13:14Z</dcterms:created>
  <dcterms:modified xsi:type="dcterms:W3CDTF">2013-05-14T15:45:13Z</dcterms:modified>
</cp:coreProperties>
</file>